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1430000" cy="11201400"/>
  <p:notesSz cx="6858000" cy="9144000"/>
  <p:embeddedFontLst>
    <p:embeddedFont>
      <p:font typeface="IBM Plex Sans Bold" charset="1" panose="020B0803050203000203"/>
      <p:regular r:id="rId21"/>
    </p:embeddedFont>
    <p:embeddedFont>
      <p:font typeface="IBM Plex Sans" charset="1" panose="020B0503050203000203"/>
      <p:regular r:id="rId22"/>
    </p:embeddedFont>
    <p:embeddedFont>
      <p:font typeface="IBM Plex Sans Bold Italics" charset="1" panose="020B08030502030002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5F6"/>
        </a:solidFill>
      </p:bgPr>
    </p:bg>
    <p:spTree>
      <p:nvGrpSpPr>
        <p:cNvPr id="1" name=""/>
        <p:cNvGrpSpPr/>
        <p:nvPr/>
      </p:nvGrpSpPr>
      <p:grpSpPr>
        <a:xfrm>
          <a:off x="0" y="0"/>
          <a:ext cx="0" cy="0"/>
          <a:chOff x="0" y="0"/>
          <a:chExt cx="0" cy="0"/>
        </a:xfrm>
      </p:grpSpPr>
      <p:sp>
        <p:nvSpPr>
          <p:cNvPr name="Freeform 2" id="2"/>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2"/>
            <a:stretch>
              <a:fillRect l="-20" t="-3" r="-21" b="0"/>
            </a:stretch>
          </a:blipFill>
        </p:spPr>
      </p:sp>
      <p:sp>
        <p:nvSpPr>
          <p:cNvPr name="Freeform 3" id="3"/>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3"/>
            <a:stretch>
              <a:fillRect l="0" t="-3" r="0" b="0"/>
            </a:stretch>
          </a:blipFill>
        </p:spPr>
      </p:sp>
      <p:grpSp>
        <p:nvGrpSpPr>
          <p:cNvPr name="Group 4" id="4"/>
          <p:cNvGrpSpPr>
            <a:grpSpLocks noChangeAspect="true"/>
          </p:cNvGrpSpPr>
          <p:nvPr/>
        </p:nvGrpSpPr>
        <p:grpSpPr>
          <a:xfrm rot="0">
            <a:off x="0" y="2387756"/>
            <a:ext cx="11430000" cy="6438643"/>
            <a:chOff x="0" y="0"/>
            <a:chExt cx="11430000" cy="6438646"/>
          </a:xfrm>
        </p:grpSpPr>
        <p:sp>
          <p:nvSpPr>
            <p:cNvPr name="Freeform 5" id="5"/>
            <p:cNvSpPr/>
            <p:nvPr/>
          </p:nvSpPr>
          <p:spPr>
            <a:xfrm flipH="false" flipV="false" rot="0">
              <a:off x="0" y="0"/>
              <a:ext cx="11430000" cy="6438646"/>
            </a:xfrm>
            <a:custGeom>
              <a:avLst/>
              <a:gdLst/>
              <a:ahLst/>
              <a:cxnLst/>
              <a:rect r="r" b="b" t="t" l="l"/>
              <a:pathLst>
                <a:path h="6438646" w="11430000">
                  <a:moveTo>
                    <a:pt x="0" y="0"/>
                  </a:moveTo>
                  <a:lnTo>
                    <a:pt x="0" y="6438646"/>
                  </a:lnTo>
                  <a:lnTo>
                    <a:pt x="11430000" y="6438646"/>
                  </a:lnTo>
                  <a:lnTo>
                    <a:pt x="11430000" y="0"/>
                  </a:lnTo>
                  <a:close/>
                </a:path>
              </a:pathLst>
            </a:custGeom>
            <a:solidFill>
              <a:srgbClr val="152025">
                <a:alpha val="89804"/>
              </a:srgbClr>
            </a:solidFill>
          </p:spPr>
        </p:sp>
      </p:grpSp>
      <p:sp>
        <p:nvSpPr>
          <p:cNvPr name="Freeform 6" id="6"/>
          <p:cNvSpPr/>
          <p:nvPr/>
        </p:nvSpPr>
        <p:spPr>
          <a:xfrm flipH="false" flipV="false" rot="0">
            <a:off x="0" y="2387756"/>
            <a:ext cx="4286250" cy="6438643"/>
          </a:xfrm>
          <a:custGeom>
            <a:avLst/>
            <a:gdLst/>
            <a:ahLst/>
            <a:cxnLst/>
            <a:rect r="r" b="b" t="t" l="l"/>
            <a:pathLst>
              <a:path h="6438643" w="4286250">
                <a:moveTo>
                  <a:pt x="0" y="0"/>
                </a:moveTo>
                <a:lnTo>
                  <a:pt x="4286250" y="0"/>
                </a:lnTo>
                <a:lnTo>
                  <a:pt x="4286250" y="6438642"/>
                </a:lnTo>
                <a:lnTo>
                  <a:pt x="0" y="6438642"/>
                </a:lnTo>
                <a:lnTo>
                  <a:pt x="0" y="0"/>
                </a:lnTo>
                <a:close/>
              </a:path>
            </a:pathLst>
          </a:custGeom>
          <a:blipFill>
            <a:blip r:embed="rId4"/>
            <a:stretch>
              <a:fillRect l="-71" t="-3" r="-74" b="0"/>
            </a:stretch>
          </a:blipFill>
        </p:spPr>
      </p:sp>
      <p:sp>
        <p:nvSpPr>
          <p:cNvPr name="TextBox 7" id="7"/>
          <p:cNvSpPr txBox="true"/>
          <p:nvPr/>
        </p:nvSpPr>
        <p:spPr>
          <a:xfrm rot="0">
            <a:off x="4886325" y="3620872"/>
            <a:ext cx="5227863" cy="2316899"/>
          </a:xfrm>
          <a:prstGeom prst="rect">
            <a:avLst/>
          </a:prstGeom>
        </p:spPr>
        <p:txBody>
          <a:bodyPr anchor="t" rtlCol="false" tIns="0" lIns="0" bIns="0" rIns="0">
            <a:spAutoFit/>
          </a:bodyPr>
          <a:lstStyle/>
          <a:p>
            <a:pPr algn="l">
              <a:lnSpc>
                <a:spcPts val="3676"/>
              </a:lnSpc>
            </a:pPr>
            <a:r>
              <a:rPr lang="en-US" b="true" sz="2952" spc="-2">
                <a:solidFill>
                  <a:srgbClr val="F0F4F1"/>
                </a:solidFill>
                <a:latin typeface="IBM Plex Sans Bold"/>
                <a:ea typeface="IBM Plex Sans Bold"/>
                <a:cs typeface="IBM Plex Sans Bold"/>
                <a:sym typeface="IBM Plex Sans Bold"/>
              </a:rPr>
              <a:t>Agriculture and Climate Change: Challenges and Solutions for Our Future</a:t>
            </a:r>
          </a:p>
        </p:txBody>
      </p:sp>
      <p:sp>
        <p:nvSpPr>
          <p:cNvPr name="TextBox 8" id="8"/>
          <p:cNvSpPr txBox="true"/>
          <p:nvPr/>
        </p:nvSpPr>
        <p:spPr>
          <a:xfrm rot="0">
            <a:off x="5928055" y="6055576"/>
            <a:ext cx="32137" cy="322897"/>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 </a:t>
            </a:r>
          </a:p>
        </p:txBody>
      </p:sp>
      <p:sp>
        <p:nvSpPr>
          <p:cNvPr name="TextBox 9" id="9"/>
          <p:cNvSpPr txBox="true"/>
          <p:nvPr/>
        </p:nvSpPr>
        <p:spPr>
          <a:xfrm rot="0">
            <a:off x="4886325" y="6150826"/>
            <a:ext cx="5837939" cy="227647"/>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The relationshipbetweenagriculture andclimate has sustainedhumanityfor millennia, </a:t>
            </a:r>
          </a:p>
        </p:txBody>
      </p:sp>
      <p:sp>
        <p:nvSpPr>
          <p:cNvPr name="TextBox 10" id="10"/>
          <p:cNvSpPr txBox="true"/>
          <p:nvPr/>
        </p:nvSpPr>
        <p:spPr>
          <a:xfrm rot="0">
            <a:off x="4886325" y="6388951"/>
            <a:ext cx="6057748" cy="1189673"/>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but todaythisdelicate balancefaces unprecedented challenges. As our planet's climate rapidly transforms, the agricultural systems that feed nearly 8 billion people must evolve or </a:t>
            </a:r>
          </a:p>
          <a:p>
            <a:pPr algn="l">
              <a:lnSpc>
                <a:spcPts val="1724"/>
              </a:lnSpc>
            </a:pPr>
            <a:r>
              <a:rPr lang="en-US" sz="1181" spc="-1">
                <a:solidFill>
                  <a:srgbClr val="D7E5D8"/>
                </a:solidFill>
                <a:latin typeface="IBM Plex Sans"/>
                <a:ea typeface="IBM Plex Sans"/>
                <a:cs typeface="IBM Plex Sans"/>
                <a:sym typeface="IBM Plex Sans"/>
              </a:rPr>
              <a:t>face catastrophic consequences. This presentation explores the critical intersection of </a:t>
            </a:r>
          </a:p>
          <a:p>
            <a:pPr algn="l">
              <a:lnSpc>
                <a:spcPts val="2024"/>
              </a:lnSpc>
            </a:pPr>
            <a:r>
              <a:rPr lang="en-US" sz="1181" spc="-1">
                <a:solidFill>
                  <a:srgbClr val="D7E5D8"/>
                </a:solidFill>
                <a:latin typeface="IBM Plex Sans"/>
                <a:ea typeface="IBM Plex Sans"/>
                <a:cs typeface="IBM Plex Sans"/>
                <a:sym typeface="IBM Plex Sans"/>
              </a:rPr>
              <a:t>climate change and food production, examining both the severe threats and innovative </a:t>
            </a:r>
          </a:p>
          <a:p>
            <a:pPr algn="l">
              <a:lnSpc>
                <a:spcPts val="1724"/>
              </a:lnSpc>
            </a:pPr>
            <a:r>
              <a:rPr lang="en-US" sz="1181" spc="-1">
                <a:solidFill>
                  <a:srgbClr val="D7E5D8"/>
                </a:solidFill>
                <a:latin typeface="IBM Plex Sans"/>
                <a:ea typeface="IBM Plex Sans"/>
                <a:cs typeface="IBM Plex Sans"/>
                <a:sym typeface="IBM Plex Sans"/>
              </a:rPr>
              <a:t>solutions that will shape our agricultural future.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1898752"/>
            <a:ext cx="11430000" cy="7410450"/>
            <a:chOff x="0" y="0"/>
            <a:chExt cx="11430000" cy="7410450"/>
          </a:xfrm>
        </p:grpSpPr>
        <p:sp>
          <p:nvSpPr>
            <p:cNvPr name="Freeform 3" id="3"/>
            <p:cNvSpPr/>
            <p:nvPr/>
          </p:nvSpPr>
          <p:spPr>
            <a:xfrm flipH="false" flipV="false" rot="0">
              <a:off x="0" y="0"/>
              <a:ext cx="11430000" cy="7410450"/>
            </a:xfrm>
            <a:custGeom>
              <a:avLst/>
              <a:gdLst/>
              <a:ahLst/>
              <a:cxnLst/>
              <a:rect r="r" b="b" t="t" l="l"/>
              <a:pathLst>
                <a:path h="7410450" w="11430000">
                  <a:moveTo>
                    <a:pt x="0" y="7410450"/>
                  </a:moveTo>
                  <a:lnTo>
                    <a:pt x="11430000" y="7410450"/>
                  </a:lnTo>
                  <a:lnTo>
                    <a:pt x="11430000" y="0"/>
                  </a:lnTo>
                  <a:lnTo>
                    <a:pt x="0" y="0"/>
                  </a:lnTo>
                  <a:close/>
                </a:path>
              </a:pathLst>
            </a:custGeom>
            <a:solidFill>
              <a:srgbClr val="F5F5F6"/>
            </a:solidFill>
          </p:spPr>
        </p:sp>
      </p:grpSp>
      <p:sp>
        <p:nvSpPr>
          <p:cNvPr name="Freeform 4" id="4"/>
          <p:cNvSpPr/>
          <p:nvPr/>
        </p:nvSpPr>
        <p:spPr>
          <a:xfrm flipH="false" flipV="false" rot="0">
            <a:off x="0" y="1899009"/>
            <a:ext cx="11430000" cy="7410193"/>
          </a:xfrm>
          <a:custGeom>
            <a:avLst/>
            <a:gdLst/>
            <a:ahLst/>
            <a:cxnLst/>
            <a:rect r="r" b="b" t="t" l="l"/>
            <a:pathLst>
              <a:path h="7410193" w="11430000">
                <a:moveTo>
                  <a:pt x="0" y="0"/>
                </a:moveTo>
                <a:lnTo>
                  <a:pt x="11430000" y="0"/>
                </a:lnTo>
                <a:lnTo>
                  <a:pt x="11430000" y="7410193"/>
                </a:lnTo>
                <a:lnTo>
                  <a:pt x="0" y="7410193"/>
                </a:lnTo>
                <a:lnTo>
                  <a:pt x="0" y="0"/>
                </a:lnTo>
                <a:close/>
              </a:path>
            </a:pathLst>
          </a:custGeom>
          <a:blipFill>
            <a:blip r:embed="rId2"/>
            <a:stretch>
              <a:fillRect l="-5" t="-3" r="-6" b="0"/>
            </a:stretch>
          </a:blipFill>
        </p:spPr>
      </p:sp>
      <p:sp>
        <p:nvSpPr>
          <p:cNvPr name="Freeform 5" id="5"/>
          <p:cNvSpPr/>
          <p:nvPr/>
        </p:nvSpPr>
        <p:spPr>
          <a:xfrm flipH="false" flipV="false" rot="0">
            <a:off x="0" y="1898750"/>
            <a:ext cx="11430000" cy="7410450"/>
          </a:xfrm>
          <a:custGeom>
            <a:avLst/>
            <a:gdLst/>
            <a:ahLst/>
            <a:cxnLst/>
            <a:rect r="r" b="b" t="t" l="l"/>
            <a:pathLst>
              <a:path h="7410450" w="11430000">
                <a:moveTo>
                  <a:pt x="0" y="0"/>
                </a:moveTo>
                <a:lnTo>
                  <a:pt x="11430000" y="0"/>
                </a:lnTo>
                <a:lnTo>
                  <a:pt x="11430000" y="7410450"/>
                </a:lnTo>
                <a:lnTo>
                  <a:pt x="0" y="7410450"/>
                </a:lnTo>
                <a:lnTo>
                  <a:pt x="0" y="0"/>
                </a:lnTo>
                <a:close/>
              </a:path>
            </a:pathLst>
          </a:custGeom>
          <a:blipFill>
            <a:blip r:embed="rId3"/>
            <a:stretch>
              <a:fillRect l="0" t="0" r="0" b="0"/>
            </a:stretch>
          </a:blipFill>
        </p:spPr>
      </p:sp>
      <p:sp>
        <p:nvSpPr>
          <p:cNvPr name="Freeform 6" id="6"/>
          <p:cNvSpPr/>
          <p:nvPr/>
        </p:nvSpPr>
        <p:spPr>
          <a:xfrm flipH="false" flipV="false" rot="0">
            <a:off x="-63503" y="1835506"/>
            <a:ext cx="11556997" cy="7537199"/>
          </a:xfrm>
          <a:custGeom>
            <a:avLst/>
            <a:gdLst/>
            <a:ahLst/>
            <a:cxnLst/>
            <a:rect r="r" b="b" t="t" l="l"/>
            <a:pathLst>
              <a:path h="7537199" w="11556997">
                <a:moveTo>
                  <a:pt x="0" y="0"/>
                </a:moveTo>
                <a:lnTo>
                  <a:pt x="11556997" y="0"/>
                </a:lnTo>
                <a:lnTo>
                  <a:pt x="11556997" y="7537199"/>
                </a:lnTo>
                <a:lnTo>
                  <a:pt x="0" y="75371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00075" y="2312975"/>
            <a:ext cx="9613906" cy="935774"/>
          </a:xfrm>
          <a:prstGeom prst="rect">
            <a:avLst/>
          </a:prstGeom>
        </p:spPr>
        <p:txBody>
          <a:bodyPr anchor="t" rtlCol="false" tIns="0" lIns="0" bIns="0" rIns="0">
            <a:spAutoFit/>
          </a:bodyPr>
          <a:lstStyle/>
          <a:p>
            <a:pPr algn="l">
              <a:lnSpc>
                <a:spcPts val="3749"/>
              </a:lnSpc>
            </a:pPr>
            <a:r>
              <a:rPr lang="en-US" b="true" sz="2952" spc="-2">
                <a:solidFill>
                  <a:srgbClr val="F0F4F1"/>
                </a:solidFill>
                <a:latin typeface="IBM Plex Sans Bold"/>
                <a:ea typeface="IBM Plex Sans Bold"/>
                <a:cs typeface="IBM Plex Sans Bold"/>
                <a:sym typeface="IBM Plex Sans Bold"/>
              </a:rPr>
              <a:t>Farmers at the Frontline: Vulnerability to Climate Change</a:t>
            </a:r>
          </a:p>
        </p:txBody>
      </p:sp>
      <p:sp>
        <p:nvSpPr>
          <p:cNvPr name="TextBox 8" id="8"/>
          <p:cNvSpPr txBox="true"/>
          <p:nvPr/>
        </p:nvSpPr>
        <p:spPr>
          <a:xfrm rot="0">
            <a:off x="1863528" y="3433229"/>
            <a:ext cx="32137" cy="322897"/>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 </a:t>
            </a:r>
          </a:p>
        </p:txBody>
      </p:sp>
      <p:sp>
        <p:nvSpPr>
          <p:cNvPr name="TextBox 9" id="9"/>
          <p:cNvSpPr txBox="true"/>
          <p:nvPr/>
        </p:nvSpPr>
        <p:spPr>
          <a:xfrm rot="0">
            <a:off x="600075" y="7681379"/>
            <a:ext cx="3266951" cy="951548"/>
          </a:xfrm>
          <a:prstGeom prst="rect">
            <a:avLst/>
          </a:prstGeom>
        </p:spPr>
        <p:txBody>
          <a:bodyPr anchor="t" rtlCol="false" tIns="0" lIns="0" bIns="0" rIns="0">
            <a:spAutoFit/>
          </a:bodyPr>
          <a:lstStyle/>
          <a:p>
            <a:pPr algn="just">
              <a:lnSpc>
                <a:spcPts val="1912"/>
              </a:lnSpc>
            </a:pPr>
            <a:r>
              <a:rPr lang="en-US" sz="1181" spc="-1">
                <a:solidFill>
                  <a:srgbClr val="D7E5D8"/>
                </a:solidFill>
                <a:latin typeface="IBM Plex Sans"/>
                <a:ea typeface="IBM Plex Sans"/>
                <a:cs typeface="IBM Plex Sans"/>
                <a:sym typeface="IBM Plex Sans"/>
              </a:rPr>
              <a:t>Access to modern agricultural technologies (e.g., drought-resistant seeds, efficient irrigation) and climate insurance schemes remains limited for many, leaving them exposed to climate shocks.</a:t>
            </a:r>
          </a:p>
        </p:txBody>
      </p:sp>
      <p:sp>
        <p:nvSpPr>
          <p:cNvPr name="TextBox 10" id="10"/>
          <p:cNvSpPr txBox="true"/>
          <p:nvPr/>
        </p:nvSpPr>
        <p:spPr>
          <a:xfrm rot="0">
            <a:off x="600075" y="5062004"/>
            <a:ext cx="3366240" cy="951548"/>
          </a:xfrm>
          <a:prstGeom prst="rect">
            <a:avLst/>
          </a:prstGeom>
        </p:spPr>
        <p:txBody>
          <a:bodyPr anchor="t" rtlCol="false" tIns="0" lIns="0" bIns="0" rIns="0">
            <a:spAutoFit/>
          </a:bodyPr>
          <a:lstStyle/>
          <a:p>
            <a:pPr algn="just">
              <a:lnSpc>
                <a:spcPts val="1912"/>
              </a:lnSpc>
            </a:pPr>
            <a:r>
              <a:rPr lang="en-US" sz="1181" spc="-1">
                <a:solidFill>
                  <a:srgbClr val="D7E5D8"/>
                </a:solidFill>
                <a:latin typeface="IBM Plex Sans"/>
                <a:ea typeface="IBM Plex Sans"/>
                <a:cs typeface="IBM Plex Sans"/>
                <a:sym typeface="IBM Plex Sans"/>
              </a:rPr>
              <a:t>Extreme weather events like droughts, floods, and heatwaves lead to crop failures, livestock losses, and significant income reduction, pushing many farming households into poverty.</a:t>
            </a:r>
          </a:p>
        </p:txBody>
      </p:sp>
      <p:sp>
        <p:nvSpPr>
          <p:cNvPr name="TextBox 11" id="11"/>
          <p:cNvSpPr txBox="true"/>
          <p:nvPr/>
        </p:nvSpPr>
        <p:spPr>
          <a:xfrm rot="0">
            <a:off x="4072538" y="7681379"/>
            <a:ext cx="3195152" cy="1189673"/>
          </a:xfrm>
          <a:prstGeom prst="rect">
            <a:avLst/>
          </a:prstGeom>
        </p:spPr>
        <p:txBody>
          <a:bodyPr anchor="t" rtlCol="false" tIns="0" lIns="0" bIns="0" rIns="0">
            <a:spAutoFit/>
          </a:bodyPr>
          <a:lstStyle/>
          <a:p>
            <a:pPr algn="just">
              <a:lnSpc>
                <a:spcPts val="1912"/>
              </a:lnSpc>
            </a:pPr>
            <a:r>
              <a:rPr lang="en-US" sz="1181" spc="-1">
                <a:solidFill>
                  <a:srgbClr val="D7E5D8"/>
                </a:solidFill>
                <a:latin typeface="IBM Plex Sans"/>
                <a:ea typeface="IBM Plex Sans"/>
                <a:cs typeface="IBM Plex Sans"/>
                <a:sym typeface="IBM Plex Sans"/>
              </a:rPr>
              <a:t>Smallholder farmers, who produce a significant portion of the world's food, are often the most marginalized and have the fewest safety nets, making them highly susceptible to climate-</a:t>
            </a:r>
          </a:p>
          <a:p>
            <a:pPr algn="just">
              <a:lnSpc>
                <a:spcPts val="1724"/>
              </a:lnSpc>
            </a:pPr>
            <a:r>
              <a:rPr lang="en-US" sz="1181" spc="-1">
                <a:solidFill>
                  <a:srgbClr val="D7E5D8"/>
                </a:solidFill>
                <a:latin typeface="IBM Plex Sans"/>
                <a:ea typeface="IBM Plex Sans"/>
                <a:cs typeface="IBM Plex Sans"/>
                <a:sym typeface="IBM Plex Sans"/>
              </a:rPr>
              <a:t>induced poverty and displacement.</a:t>
            </a:r>
          </a:p>
        </p:txBody>
      </p:sp>
      <p:sp>
        <p:nvSpPr>
          <p:cNvPr name="TextBox 12" id="12"/>
          <p:cNvSpPr txBox="true"/>
          <p:nvPr/>
        </p:nvSpPr>
        <p:spPr>
          <a:xfrm rot="0">
            <a:off x="4072538" y="5300129"/>
            <a:ext cx="3337855" cy="951548"/>
          </a:xfrm>
          <a:prstGeom prst="rect">
            <a:avLst/>
          </a:prstGeom>
        </p:spPr>
        <p:txBody>
          <a:bodyPr anchor="t" rtlCol="false" tIns="0" lIns="0" bIns="0" rIns="0">
            <a:spAutoFit/>
          </a:bodyPr>
          <a:lstStyle/>
          <a:p>
            <a:pPr algn="l">
              <a:lnSpc>
                <a:spcPts val="1912"/>
              </a:lnSpc>
            </a:pPr>
            <a:r>
              <a:rPr lang="en-US" sz="1181" spc="-1">
                <a:solidFill>
                  <a:srgbClr val="D7E5D8"/>
                </a:solidFill>
                <a:latin typeface="IBM Plex Sans"/>
                <a:ea typeface="IBM Plex Sans"/>
                <a:cs typeface="IBM Plex Sans"/>
                <a:sym typeface="IBM Plex Sans"/>
              </a:rPr>
              <a:t>Many farmers, particularly in developing regions, lack the financial capital, access to advanced technologies, or knowledge needed to implement climate-resilient farming practices.</a:t>
            </a:r>
          </a:p>
        </p:txBody>
      </p:sp>
      <p:sp>
        <p:nvSpPr>
          <p:cNvPr name="TextBox 13" id="13"/>
          <p:cNvSpPr txBox="true"/>
          <p:nvPr/>
        </p:nvSpPr>
        <p:spPr>
          <a:xfrm rot="0">
            <a:off x="600075" y="3538004"/>
            <a:ext cx="10098205" cy="21812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Farmers, especiallysmallholders,areuniquelyexposed totheacceleratingimpactsofclimatechange.Theirlivelihoodsareintrinsicallylinkedtonatural</a:t>
            </a:r>
          </a:p>
        </p:txBody>
      </p:sp>
      <p:sp>
        <p:nvSpPr>
          <p:cNvPr name="TextBox 14" id="14"/>
          <p:cNvSpPr txBox="true"/>
          <p:nvPr/>
        </p:nvSpPr>
        <p:spPr>
          <a:xfrm rot="0">
            <a:off x="600075" y="3776129"/>
            <a:ext cx="6053280" cy="21812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systems that are becoming increasingly unpredictable, leading to a cascade of challenges.</a:t>
            </a:r>
          </a:p>
        </p:txBody>
      </p:sp>
      <p:sp>
        <p:nvSpPr>
          <p:cNvPr name="TextBox 15" id="15"/>
          <p:cNvSpPr txBox="true"/>
          <p:nvPr/>
        </p:nvSpPr>
        <p:spPr>
          <a:xfrm rot="0">
            <a:off x="7544991" y="5300129"/>
            <a:ext cx="3300212" cy="951548"/>
          </a:xfrm>
          <a:prstGeom prst="rect">
            <a:avLst/>
          </a:prstGeom>
        </p:spPr>
        <p:txBody>
          <a:bodyPr anchor="t" rtlCol="false" tIns="0" lIns="0" bIns="0" rIns="0">
            <a:spAutoFit/>
          </a:bodyPr>
          <a:lstStyle/>
          <a:p>
            <a:pPr algn="just">
              <a:lnSpc>
                <a:spcPts val="1912"/>
              </a:lnSpc>
            </a:pPr>
            <a:r>
              <a:rPr lang="en-US" sz="1181" spc="-1">
                <a:solidFill>
                  <a:srgbClr val="D7E5D8"/>
                </a:solidFill>
                <a:latin typeface="IBM Plex Sans"/>
                <a:ea typeface="IBM Plex Sans"/>
                <a:cs typeface="IBM Plex Sans"/>
                <a:sym typeface="IBM Plex Sans"/>
              </a:rPr>
              <a:t>Agriculture is inherently reliant on stable weather patterns. Shifts in rainfall, temperature extremes, and altered growing seasons directly threaten traditional farming methods and yields.</a:t>
            </a:r>
          </a:p>
        </p:txBody>
      </p:sp>
      <p:sp>
        <p:nvSpPr>
          <p:cNvPr name="TextBox 16" id="16"/>
          <p:cNvSpPr txBox="true"/>
          <p:nvPr/>
        </p:nvSpPr>
        <p:spPr>
          <a:xfrm rot="0">
            <a:off x="600075" y="4739573"/>
            <a:ext cx="3086891" cy="243992"/>
          </a:xfrm>
          <a:prstGeom prst="rect">
            <a:avLst/>
          </a:prstGeom>
        </p:spPr>
        <p:txBody>
          <a:bodyPr anchor="t" rtlCol="false" tIns="0" lIns="0" bIns="0" rIns="0">
            <a:spAutoFit/>
          </a:bodyPr>
          <a:lstStyle/>
          <a:p>
            <a:pPr algn="l">
              <a:lnSpc>
                <a:spcPts val="2066"/>
              </a:lnSpc>
            </a:pPr>
            <a:r>
              <a:rPr lang="en-US" b="true" sz="1476" spc="-1">
                <a:solidFill>
                  <a:srgbClr val="D7E5D8"/>
                </a:solidFill>
                <a:latin typeface="IBM Plex Sans Bold"/>
                <a:ea typeface="IBM Plex Sans Bold"/>
                <a:cs typeface="IBM Plex Sans Bold"/>
                <a:sym typeface="IBM Plex Sans Bold"/>
              </a:rPr>
              <a:t>Economic Instability</a:t>
            </a:r>
          </a:p>
        </p:txBody>
      </p:sp>
      <p:sp>
        <p:nvSpPr>
          <p:cNvPr name="TextBox 17" id="17"/>
          <p:cNvSpPr txBox="true"/>
          <p:nvPr/>
        </p:nvSpPr>
        <p:spPr>
          <a:xfrm rot="0">
            <a:off x="600075" y="7139873"/>
            <a:ext cx="3051343" cy="463067"/>
          </a:xfrm>
          <a:prstGeom prst="rect">
            <a:avLst/>
          </a:prstGeom>
        </p:spPr>
        <p:txBody>
          <a:bodyPr anchor="t" rtlCol="false" tIns="0" lIns="0" bIns="0" rIns="0">
            <a:spAutoFit/>
          </a:bodyPr>
          <a:lstStyle/>
          <a:p>
            <a:pPr algn="l">
              <a:lnSpc>
                <a:spcPts val="1874"/>
              </a:lnSpc>
            </a:pPr>
            <a:r>
              <a:rPr lang="en-US" b="true" sz="1476" spc="-1">
                <a:solidFill>
                  <a:srgbClr val="D7E5D8"/>
                </a:solidFill>
                <a:latin typeface="IBM Plex Sans Bold"/>
                <a:ea typeface="IBM Plex Sans Bold"/>
                <a:cs typeface="IBM Plex Sans Bold"/>
                <a:sym typeface="IBM Plex Sans Bold"/>
              </a:rPr>
              <a:t>Insufficient Support Systems</a:t>
            </a:r>
          </a:p>
        </p:txBody>
      </p:sp>
      <p:sp>
        <p:nvSpPr>
          <p:cNvPr name="TextBox 18" id="18"/>
          <p:cNvSpPr txBox="true"/>
          <p:nvPr/>
        </p:nvSpPr>
        <p:spPr>
          <a:xfrm rot="0">
            <a:off x="4072538" y="7139873"/>
            <a:ext cx="1886445" cy="463067"/>
          </a:xfrm>
          <a:prstGeom prst="rect">
            <a:avLst/>
          </a:prstGeom>
        </p:spPr>
        <p:txBody>
          <a:bodyPr anchor="t" rtlCol="false" tIns="0" lIns="0" bIns="0" rIns="0">
            <a:spAutoFit/>
          </a:bodyPr>
          <a:lstStyle/>
          <a:p>
            <a:pPr algn="just">
              <a:lnSpc>
                <a:spcPts val="1874"/>
              </a:lnSpc>
            </a:pPr>
            <a:r>
              <a:rPr lang="en-US" b="true" sz="1476" spc="-1">
                <a:solidFill>
                  <a:srgbClr val="D7E5D8"/>
                </a:solidFill>
                <a:latin typeface="IBM Plex Sans Bold"/>
                <a:ea typeface="IBM Plex Sans Bold"/>
                <a:cs typeface="IBM Plex Sans Bold"/>
                <a:sym typeface="IBM Plex Sans Bold"/>
              </a:rPr>
              <a:t>Smallholder Vulnerability</a:t>
            </a:r>
          </a:p>
        </p:txBody>
      </p:sp>
      <p:sp>
        <p:nvSpPr>
          <p:cNvPr name="TextBox 19" id="19"/>
          <p:cNvSpPr txBox="true"/>
          <p:nvPr/>
        </p:nvSpPr>
        <p:spPr>
          <a:xfrm rot="0">
            <a:off x="4072538" y="4758623"/>
            <a:ext cx="3005652" cy="463067"/>
          </a:xfrm>
          <a:prstGeom prst="rect">
            <a:avLst/>
          </a:prstGeom>
        </p:spPr>
        <p:txBody>
          <a:bodyPr anchor="t" rtlCol="false" tIns="0" lIns="0" bIns="0" rIns="0">
            <a:spAutoFit/>
          </a:bodyPr>
          <a:lstStyle/>
          <a:p>
            <a:pPr algn="l">
              <a:lnSpc>
                <a:spcPts val="1874"/>
              </a:lnSpc>
            </a:pPr>
            <a:r>
              <a:rPr lang="en-US" b="true" sz="1476" spc="-1">
                <a:solidFill>
                  <a:srgbClr val="D7E5D8"/>
                </a:solidFill>
                <a:latin typeface="IBM Plex Sans Bold"/>
                <a:ea typeface="IBM Plex Sans Bold"/>
                <a:cs typeface="IBM Plex Sans Bold"/>
                <a:sym typeface="IBM Plex Sans Bold"/>
              </a:rPr>
              <a:t>Limited Adaptation Resources</a:t>
            </a:r>
          </a:p>
        </p:txBody>
      </p:sp>
      <p:sp>
        <p:nvSpPr>
          <p:cNvPr name="TextBox 20" id="20"/>
          <p:cNvSpPr txBox="true"/>
          <p:nvPr/>
        </p:nvSpPr>
        <p:spPr>
          <a:xfrm rot="0">
            <a:off x="7544991" y="4758623"/>
            <a:ext cx="2154631" cy="463067"/>
          </a:xfrm>
          <a:prstGeom prst="rect">
            <a:avLst/>
          </a:prstGeom>
        </p:spPr>
        <p:txBody>
          <a:bodyPr anchor="t" rtlCol="false" tIns="0" lIns="0" bIns="0" rIns="0">
            <a:spAutoFit/>
          </a:bodyPr>
          <a:lstStyle/>
          <a:p>
            <a:pPr algn="l">
              <a:lnSpc>
                <a:spcPts val="1874"/>
              </a:lnSpc>
            </a:pPr>
            <a:r>
              <a:rPr lang="en-US" b="true" sz="1476" spc="-1">
                <a:solidFill>
                  <a:srgbClr val="D7E5D8"/>
                </a:solidFill>
                <a:latin typeface="IBM Plex Sans Bold"/>
                <a:ea typeface="IBM Plex Sans Bold"/>
                <a:cs typeface="IBM Plex Sans Bold"/>
                <a:sym typeface="IBM Plex Sans Bold"/>
              </a:rPr>
              <a:t>High Weather Dependency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52025"/>
        </a:solidFill>
      </p:bgPr>
    </p:bg>
    <p:spTree>
      <p:nvGrpSpPr>
        <p:cNvPr id="1" name=""/>
        <p:cNvGrpSpPr/>
        <p:nvPr/>
      </p:nvGrpSpPr>
      <p:grpSpPr>
        <a:xfrm>
          <a:off x="0" y="0"/>
          <a:ext cx="0" cy="0"/>
          <a:chOff x="0" y="0"/>
          <a:chExt cx="0" cy="0"/>
        </a:xfrm>
      </p:grpSpPr>
      <p:sp>
        <p:nvSpPr>
          <p:cNvPr name="Freeform 2" id="2"/>
          <p:cNvSpPr/>
          <p:nvPr/>
        </p:nvSpPr>
        <p:spPr>
          <a:xfrm flipH="false" flipV="false" rot="0">
            <a:off x="0" y="2884345"/>
            <a:ext cx="11430000" cy="5445512"/>
          </a:xfrm>
          <a:custGeom>
            <a:avLst/>
            <a:gdLst/>
            <a:ahLst/>
            <a:cxnLst/>
            <a:rect r="r" b="b" t="t" l="l"/>
            <a:pathLst>
              <a:path h="5445512" w="11430000">
                <a:moveTo>
                  <a:pt x="0" y="0"/>
                </a:moveTo>
                <a:lnTo>
                  <a:pt x="11430000" y="0"/>
                </a:lnTo>
                <a:lnTo>
                  <a:pt x="11430000" y="5445512"/>
                </a:lnTo>
                <a:lnTo>
                  <a:pt x="0" y="5445512"/>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6"/>
        </a:solidFill>
      </p:bgPr>
    </p:bg>
    <p:spTree>
      <p:nvGrpSpPr>
        <p:cNvPr id="1" name=""/>
        <p:cNvGrpSpPr/>
        <p:nvPr/>
      </p:nvGrpSpPr>
      <p:grpSpPr>
        <a:xfrm>
          <a:off x="0" y="0"/>
          <a:ext cx="0" cy="0"/>
          <a:chOff x="0" y="0"/>
          <a:chExt cx="0" cy="0"/>
        </a:xfrm>
      </p:grpSpPr>
      <p:sp>
        <p:nvSpPr>
          <p:cNvPr name="Freeform 2" id="2"/>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2"/>
            <a:stretch>
              <a:fillRect l="-20" t="-3" r="-21" b="0"/>
            </a:stretch>
          </a:blipFill>
        </p:spPr>
      </p:sp>
      <p:sp>
        <p:nvSpPr>
          <p:cNvPr name="Freeform 3" id="3"/>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3"/>
            <a:stretch>
              <a:fillRect l="0" t="-3" r="0" b="0"/>
            </a:stretch>
          </a:blipFill>
        </p:spPr>
      </p:sp>
      <p:grpSp>
        <p:nvGrpSpPr>
          <p:cNvPr name="Group 4" id="4"/>
          <p:cNvGrpSpPr>
            <a:grpSpLocks noChangeAspect="true"/>
          </p:cNvGrpSpPr>
          <p:nvPr/>
        </p:nvGrpSpPr>
        <p:grpSpPr>
          <a:xfrm rot="0">
            <a:off x="0" y="2387756"/>
            <a:ext cx="11430000" cy="6438643"/>
            <a:chOff x="0" y="0"/>
            <a:chExt cx="11430000" cy="6438646"/>
          </a:xfrm>
        </p:grpSpPr>
        <p:sp>
          <p:nvSpPr>
            <p:cNvPr name="Freeform 5" id="5"/>
            <p:cNvSpPr/>
            <p:nvPr/>
          </p:nvSpPr>
          <p:spPr>
            <a:xfrm flipH="false" flipV="false" rot="0">
              <a:off x="0" y="0"/>
              <a:ext cx="11430000" cy="6438646"/>
            </a:xfrm>
            <a:custGeom>
              <a:avLst/>
              <a:gdLst/>
              <a:ahLst/>
              <a:cxnLst/>
              <a:rect r="r" b="b" t="t" l="l"/>
              <a:pathLst>
                <a:path h="6438646" w="11430000">
                  <a:moveTo>
                    <a:pt x="0" y="0"/>
                  </a:moveTo>
                  <a:lnTo>
                    <a:pt x="0" y="6438646"/>
                  </a:lnTo>
                  <a:lnTo>
                    <a:pt x="11430000" y="6438646"/>
                  </a:lnTo>
                  <a:lnTo>
                    <a:pt x="11430000" y="0"/>
                  </a:lnTo>
                  <a:close/>
                </a:path>
              </a:pathLst>
            </a:custGeom>
            <a:solidFill>
              <a:srgbClr val="152025">
                <a:alpha val="89804"/>
              </a:srgbClr>
            </a:solidFill>
          </p:spPr>
        </p:sp>
      </p:grpSp>
      <p:sp>
        <p:nvSpPr>
          <p:cNvPr name="TextBox 6" id="6"/>
          <p:cNvSpPr txBox="true"/>
          <p:nvPr/>
        </p:nvSpPr>
        <p:spPr>
          <a:xfrm rot="0">
            <a:off x="600075" y="3439897"/>
            <a:ext cx="10008956" cy="935774"/>
          </a:xfrm>
          <a:prstGeom prst="rect">
            <a:avLst/>
          </a:prstGeom>
        </p:spPr>
        <p:txBody>
          <a:bodyPr anchor="t" rtlCol="false" tIns="0" lIns="0" bIns="0" rIns="0">
            <a:spAutoFit/>
          </a:bodyPr>
          <a:lstStyle/>
          <a:p>
            <a:pPr algn="l">
              <a:lnSpc>
                <a:spcPts val="3749"/>
              </a:lnSpc>
            </a:pPr>
            <a:r>
              <a:rPr lang="en-US" b="true" sz="2952" spc="-2">
                <a:solidFill>
                  <a:srgbClr val="F0F4F1"/>
                </a:solidFill>
                <a:latin typeface="IBM Plex Sans Bold"/>
                <a:ea typeface="IBM Plex Sans Bold"/>
                <a:cs typeface="IBM Plex Sans Bold"/>
                <a:sym typeface="IBM Plex Sans Bold"/>
              </a:rPr>
              <a:t>Economic Imperative: Costs and Benefits</a:t>
            </a:r>
          </a:p>
        </p:txBody>
      </p:sp>
      <p:sp>
        <p:nvSpPr>
          <p:cNvPr name="TextBox 7" id="7"/>
          <p:cNvSpPr txBox="true"/>
          <p:nvPr/>
        </p:nvSpPr>
        <p:spPr>
          <a:xfrm rot="0">
            <a:off x="2063963" y="4560151"/>
            <a:ext cx="32137" cy="322897"/>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 </a:t>
            </a:r>
          </a:p>
        </p:txBody>
      </p:sp>
      <p:sp>
        <p:nvSpPr>
          <p:cNvPr name="TextBox 8" id="8"/>
          <p:cNvSpPr txBox="true"/>
          <p:nvPr/>
        </p:nvSpPr>
        <p:spPr>
          <a:xfrm rot="0">
            <a:off x="600075" y="4664926"/>
            <a:ext cx="10204533" cy="21812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Climate change posesasignificantfinancialthreatto globalagriculture,butinvestinginclimate-smartsolutionsofferssubstantialeconomicreturns.The</a:t>
            </a:r>
          </a:p>
        </p:txBody>
      </p:sp>
      <p:sp>
        <p:nvSpPr>
          <p:cNvPr name="TextBox 9" id="9"/>
          <p:cNvSpPr txBox="true"/>
          <p:nvPr/>
        </p:nvSpPr>
        <p:spPr>
          <a:xfrm rot="0">
            <a:off x="600075" y="4903051"/>
            <a:ext cx="5632628" cy="21812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costs of inaction far outweigh the investments needed for adaptation and resilience.</a:t>
            </a:r>
          </a:p>
        </p:txBody>
      </p:sp>
      <p:sp>
        <p:nvSpPr>
          <p:cNvPr name="TextBox 10" id="10"/>
          <p:cNvSpPr txBox="true"/>
          <p:nvPr/>
        </p:nvSpPr>
        <p:spPr>
          <a:xfrm rot="0">
            <a:off x="785660" y="6398476"/>
            <a:ext cx="3004175" cy="21812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Estimated average annual financial losses in </a:t>
            </a:r>
          </a:p>
        </p:txBody>
      </p:sp>
      <p:sp>
        <p:nvSpPr>
          <p:cNvPr name="TextBox 11" id="11"/>
          <p:cNvSpPr txBox="true"/>
          <p:nvPr/>
        </p:nvSpPr>
        <p:spPr>
          <a:xfrm rot="0">
            <a:off x="4118219" y="6398476"/>
            <a:ext cx="3289421" cy="21812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Projected annual investment required globally to </a:t>
            </a:r>
          </a:p>
        </p:txBody>
      </p:sp>
      <p:sp>
        <p:nvSpPr>
          <p:cNvPr name="TextBox 12" id="12"/>
          <p:cNvSpPr txBox="true"/>
          <p:nvPr/>
        </p:nvSpPr>
        <p:spPr>
          <a:xfrm rot="0">
            <a:off x="7569098" y="6398476"/>
            <a:ext cx="3333598" cy="694373"/>
          </a:xfrm>
          <a:prstGeom prst="rect">
            <a:avLst/>
          </a:prstGeom>
        </p:spPr>
        <p:txBody>
          <a:bodyPr anchor="t" rtlCol="false" tIns="0" lIns="0" bIns="0" rIns="0">
            <a:spAutoFit/>
          </a:bodyPr>
          <a:lstStyle/>
          <a:p>
            <a:pPr algn="just">
              <a:lnSpc>
                <a:spcPts val="1874"/>
              </a:lnSpc>
            </a:pPr>
            <a:r>
              <a:rPr lang="en-US" sz="1181" spc="-1">
                <a:solidFill>
                  <a:srgbClr val="D7E5D8"/>
                </a:solidFill>
                <a:latin typeface="IBM Plex Sans"/>
                <a:ea typeface="IBM Plex Sans"/>
                <a:cs typeface="IBM Plex Sans"/>
                <a:sym typeface="IBM Plex Sans"/>
              </a:rPr>
              <a:t>Every dollar invested in climate-smart agriculture can yield up to $7 in avoided losses and increased productivity.</a:t>
            </a:r>
          </a:p>
        </p:txBody>
      </p:sp>
      <p:sp>
        <p:nvSpPr>
          <p:cNvPr name="TextBox 13" id="13"/>
          <p:cNvSpPr txBox="true"/>
          <p:nvPr/>
        </p:nvSpPr>
        <p:spPr>
          <a:xfrm rot="0">
            <a:off x="719138" y="6636601"/>
            <a:ext cx="3139897" cy="456248"/>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agriculture due to climate change impacts like droughts, floods, and extreme weather events.</a:t>
            </a:r>
          </a:p>
        </p:txBody>
      </p:sp>
      <p:sp>
        <p:nvSpPr>
          <p:cNvPr name="TextBox 14" id="14"/>
          <p:cNvSpPr txBox="true"/>
          <p:nvPr/>
        </p:nvSpPr>
        <p:spPr>
          <a:xfrm rot="0">
            <a:off x="4115981" y="6636601"/>
            <a:ext cx="3261751" cy="456248"/>
          </a:xfrm>
          <a:prstGeom prst="rect">
            <a:avLst/>
          </a:prstGeom>
        </p:spPr>
        <p:txBody>
          <a:bodyPr anchor="t" rtlCol="false" tIns="0" lIns="0" bIns="0" rIns="0">
            <a:spAutoFit/>
          </a:bodyPr>
          <a:lstStyle/>
          <a:p>
            <a:pPr algn="ctr">
              <a:lnSpc>
                <a:spcPts val="1874"/>
              </a:lnSpc>
            </a:pPr>
            <a:r>
              <a:rPr lang="en-US" sz="1181" spc="-1">
                <a:solidFill>
                  <a:srgbClr val="D7E5D8"/>
                </a:solidFill>
                <a:latin typeface="IBM Plex Sans"/>
                <a:ea typeface="IBM Plex Sans"/>
                <a:cs typeface="IBM Plex Sans"/>
                <a:sym typeface="IBM Plex Sans"/>
              </a:rPr>
              <a:t>help farmers adapt to changing climate conditions and implement sustainable practices.</a:t>
            </a:r>
          </a:p>
        </p:txBody>
      </p:sp>
      <p:sp>
        <p:nvSpPr>
          <p:cNvPr name="TextBox 15" id="15"/>
          <p:cNvSpPr txBox="true"/>
          <p:nvPr/>
        </p:nvSpPr>
        <p:spPr>
          <a:xfrm rot="0">
            <a:off x="600075" y="7179526"/>
            <a:ext cx="9820846" cy="561023"/>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These figures highlight a clear economic imperative: proactive investment in climate-smart agriculture is not just an environmental necessity, but a </a:t>
            </a:r>
          </a:p>
          <a:p>
            <a:pPr algn="l">
              <a:lnSpc>
                <a:spcPts val="797"/>
              </a:lnSpc>
            </a:pPr>
            <a:r>
              <a:rPr lang="en-US" sz="1181" spc="-1">
                <a:solidFill>
                  <a:srgbClr val="D7E5D8"/>
                </a:solidFill>
                <a:latin typeface="IBM Plex Sans"/>
                <a:ea typeface="IBM Plex Sans"/>
                <a:cs typeface="IBM Plex Sans"/>
                <a:sym typeface="IBM Plex Sans"/>
              </a:rPr>
              <a:t>financially sound strategy to secure global food systems and foster economic stability in rural communities.</a:t>
            </a:r>
          </a:p>
        </p:txBody>
      </p:sp>
      <p:sp>
        <p:nvSpPr>
          <p:cNvPr name="TextBox 16" id="16"/>
          <p:cNvSpPr txBox="true"/>
          <p:nvPr/>
        </p:nvSpPr>
        <p:spPr>
          <a:xfrm rot="0">
            <a:off x="1089574" y="5608120"/>
            <a:ext cx="2351846" cy="702393"/>
          </a:xfrm>
          <a:prstGeom prst="rect">
            <a:avLst/>
          </a:prstGeom>
        </p:spPr>
        <p:txBody>
          <a:bodyPr anchor="t" rtlCol="false" tIns="0" lIns="0" bIns="0" rIns="0">
            <a:spAutoFit/>
          </a:bodyPr>
          <a:lstStyle/>
          <a:p>
            <a:pPr algn="ctr">
              <a:lnSpc>
                <a:spcPts val="1948"/>
              </a:lnSpc>
            </a:pPr>
            <a:r>
              <a:rPr lang="en-US" b="true" sz="3897" spc="-3">
                <a:solidFill>
                  <a:srgbClr val="D7E5D8"/>
                </a:solidFill>
                <a:latin typeface="IBM Plex Sans Bold"/>
                <a:ea typeface="IBM Plex Sans Bold"/>
                <a:cs typeface="IBM Plex Sans Bold"/>
                <a:sym typeface="IBM Plex Sans Bold"/>
              </a:rPr>
              <a:t>$100B</a:t>
            </a:r>
          </a:p>
          <a:p>
            <a:pPr algn="ctr">
              <a:lnSpc>
                <a:spcPts val="3690"/>
              </a:lnSpc>
            </a:pPr>
            <a:r>
              <a:rPr lang="en-US" b="true" sz="1476" spc="-1">
                <a:solidFill>
                  <a:srgbClr val="D7E5D8"/>
                </a:solidFill>
                <a:latin typeface="IBM Plex Sans Bold"/>
                <a:ea typeface="IBM Plex Sans Bold"/>
                <a:cs typeface="IBM Plex Sans Bold"/>
                <a:sym typeface="IBM Plex Sans Bold"/>
              </a:rPr>
              <a:t>Annual Losses</a:t>
            </a:r>
          </a:p>
        </p:txBody>
      </p:sp>
      <p:sp>
        <p:nvSpPr>
          <p:cNvPr name="TextBox 17" id="17"/>
          <p:cNvSpPr txBox="true"/>
          <p:nvPr/>
        </p:nvSpPr>
        <p:spPr>
          <a:xfrm rot="0">
            <a:off x="4401884" y="5608120"/>
            <a:ext cx="2678649" cy="702393"/>
          </a:xfrm>
          <a:prstGeom prst="rect">
            <a:avLst/>
          </a:prstGeom>
        </p:spPr>
        <p:txBody>
          <a:bodyPr anchor="t" rtlCol="false" tIns="0" lIns="0" bIns="0" rIns="0">
            <a:spAutoFit/>
          </a:bodyPr>
          <a:lstStyle/>
          <a:p>
            <a:pPr algn="ctr">
              <a:lnSpc>
                <a:spcPts val="1948"/>
              </a:lnSpc>
            </a:pPr>
            <a:r>
              <a:rPr lang="en-US" b="true" sz="3897" spc="-3">
                <a:solidFill>
                  <a:srgbClr val="D7E5D8"/>
                </a:solidFill>
                <a:latin typeface="IBM Plex Sans Bold"/>
                <a:ea typeface="IBM Plex Sans Bold"/>
                <a:cs typeface="IBM Plex Sans Bold"/>
                <a:sym typeface="IBM Plex Sans Bold"/>
              </a:rPr>
              <a:t>$50B</a:t>
            </a:r>
          </a:p>
          <a:p>
            <a:pPr algn="ctr">
              <a:lnSpc>
                <a:spcPts val="3690"/>
              </a:lnSpc>
            </a:pPr>
            <a:r>
              <a:rPr lang="en-US" b="true" sz="1476" spc="-1">
                <a:solidFill>
                  <a:srgbClr val="D7E5D8"/>
                </a:solidFill>
                <a:latin typeface="IBM Plex Sans Bold"/>
                <a:ea typeface="IBM Plex Sans Bold"/>
                <a:cs typeface="IBM Plex Sans Bold"/>
                <a:sym typeface="IBM Plex Sans Bold"/>
              </a:rPr>
              <a:t>Adaptation Costs</a:t>
            </a:r>
          </a:p>
        </p:txBody>
      </p:sp>
      <p:sp>
        <p:nvSpPr>
          <p:cNvPr name="TextBox 18" id="18"/>
          <p:cNvSpPr txBox="true"/>
          <p:nvPr/>
        </p:nvSpPr>
        <p:spPr>
          <a:xfrm rot="0">
            <a:off x="7806776" y="5608120"/>
            <a:ext cx="2816647" cy="702393"/>
          </a:xfrm>
          <a:prstGeom prst="rect">
            <a:avLst/>
          </a:prstGeom>
        </p:spPr>
        <p:txBody>
          <a:bodyPr anchor="t" rtlCol="false" tIns="0" lIns="0" bIns="0" rIns="0">
            <a:spAutoFit/>
          </a:bodyPr>
          <a:lstStyle/>
          <a:p>
            <a:pPr algn="just">
              <a:lnSpc>
                <a:spcPts val="1948"/>
              </a:lnSpc>
            </a:pPr>
            <a:r>
              <a:rPr lang="en-US" b="true" sz="3897" spc="-3">
                <a:solidFill>
                  <a:srgbClr val="D7E5D8"/>
                </a:solidFill>
                <a:latin typeface="IBM Plex Sans Bold"/>
                <a:ea typeface="IBM Plex Sans Bold"/>
                <a:cs typeface="IBM Plex Sans Bold"/>
                <a:sym typeface="IBM Plex Sans Bold"/>
              </a:rPr>
              <a:t>7x ROI</a:t>
            </a:r>
          </a:p>
          <a:p>
            <a:pPr algn="just">
              <a:lnSpc>
                <a:spcPts val="3690"/>
              </a:lnSpc>
            </a:pPr>
            <a:r>
              <a:rPr lang="en-US" b="true" sz="1476" spc="-1">
                <a:solidFill>
                  <a:srgbClr val="D7E5D8"/>
                </a:solidFill>
                <a:latin typeface="IBM Plex Sans Bold"/>
                <a:ea typeface="IBM Plex Sans Bold"/>
                <a:cs typeface="IBM Plex Sans Bold"/>
                <a:sym typeface="IBM Plex Sans Bold"/>
              </a:rPr>
              <a:t>Investment Return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6"/>
        </a:solidFill>
      </p:bgPr>
    </p:bg>
    <p:spTree>
      <p:nvGrpSpPr>
        <p:cNvPr id="1" name=""/>
        <p:cNvGrpSpPr/>
        <p:nvPr/>
      </p:nvGrpSpPr>
      <p:grpSpPr>
        <a:xfrm>
          <a:off x="0" y="0"/>
          <a:ext cx="0" cy="0"/>
          <a:chOff x="0" y="0"/>
          <a:chExt cx="0" cy="0"/>
        </a:xfrm>
      </p:grpSpPr>
      <p:sp>
        <p:nvSpPr>
          <p:cNvPr name="Freeform 2" id="2"/>
          <p:cNvSpPr/>
          <p:nvPr/>
        </p:nvSpPr>
        <p:spPr>
          <a:xfrm flipH="false" flipV="false" rot="0">
            <a:off x="-8715" y="368503"/>
            <a:ext cx="11447593" cy="10477500"/>
          </a:xfrm>
          <a:custGeom>
            <a:avLst/>
            <a:gdLst/>
            <a:ahLst/>
            <a:cxnLst/>
            <a:rect r="r" b="b" t="t" l="l"/>
            <a:pathLst>
              <a:path h="10477500" w="11447593">
                <a:moveTo>
                  <a:pt x="0" y="0"/>
                </a:moveTo>
                <a:lnTo>
                  <a:pt x="11447592" y="0"/>
                </a:lnTo>
                <a:lnTo>
                  <a:pt x="11447592" y="10477500"/>
                </a:lnTo>
                <a:lnTo>
                  <a:pt x="0" y="10477500"/>
                </a:lnTo>
                <a:lnTo>
                  <a:pt x="0" y="0"/>
                </a:lnTo>
                <a:close/>
              </a:path>
            </a:pathLst>
          </a:custGeom>
          <a:blipFill>
            <a:blip r:embed="rId2"/>
            <a:stretch>
              <a:fillRect l="0" t="0" r="0" b="0"/>
            </a:stretch>
          </a:blipFill>
        </p:spPr>
      </p:sp>
      <p:sp>
        <p:nvSpPr>
          <p:cNvPr name="Freeform 3" id="3"/>
          <p:cNvSpPr/>
          <p:nvPr/>
        </p:nvSpPr>
        <p:spPr>
          <a:xfrm flipH="false" flipV="false" rot="0">
            <a:off x="0" y="368503"/>
            <a:ext cx="11430000" cy="10477500"/>
          </a:xfrm>
          <a:custGeom>
            <a:avLst/>
            <a:gdLst/>
            <a:ahLst/>
            <a:cxnLst/>
            <a:rect r="r" b="b" t="t" l="l"/>
            <a:pathLst>
              <a:path h="10477500" w="11430000">
                <a:moveTo>
                  <a:pt x="0" y="0"/>
                </a:moveTo>
                <a:lnTo>
                  <a:pt x="11430000" y="0"/>
                </a:lnTo>
                <a:lnTo>
                  <a:pt x="11430000" y="10477500"/>
                </a:lnTo>
                <a:lnTo>
                  <a:pt x="0" y="10477500"/>
                </a:lnTo>
                <a:lnTo>
                  <a:pt x="0" y="0"/>
                </a:lnTo>
                <a:close/>
              </a:path>
            </a:pathLst>
          </a:custGeom>
          <a:blipFill>
            <a:blip r:embed="rId3"/>
            <a:stretch>
              <a:fillRect l="0" t="0" r="0" b="0"/>
            </a:stretch>
          </a:blipFill>
        </p:spPr>
      </p:sp>
      <p:sp>
        <p:nvSpPr>
          <p:cNvPr name="Freeform 4" id="4"/>
          <p:cNvSpPr/>
          <p:nvPr/>
        </p:nvSpPr>
        <p:spPr>
          <a:xfrm flipH="false" flipV="false" rot="0">
            <a:off x="-63503" y="305000"/>
            <a:ext cx="11556997" cy="10604497"/>
          </a:xfrm>
          <a:custGeom>
            <a:avLst/>
            <a:gdLst/>
            <a:ahLst/>
            <a:cxnLst/>
            <a:rect r="r" b="b" t="t" l="l"/>
            <a:pathLst>
              <a:path h="10604497" w="11556997">
                <a:moveTo>
                  <a:pt x="0" y="0"/>
                </a:moveTo>
                <a:lnTo>
                  <a:pt x="11556997" y="0"/>
                </a:lnTo>
                <a:lnTo>
                  <a:pt x="11556997" y="10604497"/>
                </a:lnTo>
                <a:lnTo>
                  <a:pt x="0" y="10604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00075" y="1011326"/>
            <a:ext cx="8633441" cy="240449"/>
          </a:xfrm>
          <a:prstGeom prst="rect">
            <a:avLst/>
          </a:prstGeom>
        </p:spPr>
        <p:txBody>
          <a:bodyPr anchor="t" rtlCol="false" tIns="0" lIns="0" bIns="0" rIns="0">
            <a:spAutoFit/>
          </a:bodyPr>
          <a:lstStyle/>
          <a:p>
            <a:pPr algn="l">
              <a:lnSpc>
                <a:spcPts val="1476"/>
              </a:lnSpc>
            </a:pPr>
            <a:r>
              <a:rPr lang="en-US" b="true" sz="2952" spc="-2">
                <a:solidFill>
                  <a:srgbClr val="F0F4F1"/>
                </a:solidFill>
                <a:latin typeface="IBM Plex Sans Bold"/>
                <a:ea typeface="IBM Plex Sans Bold"/>
                <a:cs typeface="IBM Plex Sans Bold"/>
                <a:sym typeface="IBM Plex Sans Bold"/>
              </a:rPr>
              <a:t>Our Technological Approach</a:t>
            </a:r>
          </a:p>
        </p:txBody>
      </p:sp>
      <p:sp>
        <p:nvSpPr>
          <p:cNvPr name="TextBox 6" id="6"/>
          <p:cNvSpPr txBox="true"/>
          <p:nvPr/>
        </p:nvSpPr>
        <p:spPr>
          <a:xfrm rot="0">
            <a:off x="843705" y="1436256"/>
            <a:ext cx="32137" cy="322897"/>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 </a:t>
            </a:r>
          </a:p>
        </p:txBody>
      </p:sp>
      <p:sp>
        <p:nvSpPr>
          <p:cNvPr name="TextBox 7" id="7"/>
          <p:cNvSpPr txBox="true"/>
          <p:nvPr/>
        </p:nvSpPr>
        <p:spPr>
          <a:xfrm rot="0">
            <a:off x="1369228" y="7837056"/>
            <a:ext cx="9073058" cy="456248"/>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Our system automatically identifies and weighs the most important factors affecting crop yields in specific regions, from micro-climate conditions to soil nutrient levels.</a:t>
            </a:r>
          </a:p>
        </p:txBody>
      </p:sp>
      <p:sp>
        <p:nvSpPr>
          <p:cNvPr name="TextBox 8" id="8"/>
          <p:cNvSpPr txBox="true"/>
          <p:nvPr/>
        </p:nvSpPr>
        <p:spPr>
          <a:xfrm rot="0">
            <a:off x="1369228" y="3960381"/>
            <a:ext cx="9342968" cy="456248"/>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Our system uses supervised learning models trained on vast datasets of historical crop yields, weather patterns, soil conditions, and regional agricultural data to identify optimal crop-location-timing combinations.</a:t>
            </a:r>
          </a:p>
        </p:txBody>
      </p:sp>
      <p:sp>
        <p:nvSpPr>
          <p:cNvPr name="TextBox 9" id="9"/>
          <p:cNvSpPr txBox="true"/>
          <p:nvPr/>
        </p:nvSpPr>
        <p:spPr>
          <a:xfrm rot="0">
            <a:off x="1369228" y="5246256"/>
            <a:ext cx="9543355" cy="456248"/>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Advanced regression models and ensemble methods analyze multiple variables simultaneously - including temperature patterns, precipitation forecasts, soil composition, and seasonal trends - to generate accurate yield predictions.</a:t>
            </a:r>
          </a:p>
        </p:txBody>
      </p:sp>
      <p:sp>
        <p:nvSpPr>
          <p:cNvPr name="TextBox 10" id="10"/>
          <p:cNvSpPr txBox="true"/>
          <p:nvPr/>
        </p:nvSpPr>
        <p:spPr>
          <a:xfrm rot="0">
            <a:off x="1369228" y="9122931"/>
            <a:ext cx="9107824" cy="456248"/>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The AI continuously incorporates current weather data, satellite imagery, and local agricultural reports to refine predictions and adapt to changing conditions.</a:t>
            </a:r>
          </a:p>
        </p:txBody>
      </p:sp>
      <p:sp>
        <p:nvSpPr>
          <p:cNvPr name="TextBox 11" id="11"/>
          <p:cNvSpPr txBox="true"/>
          <p:nvPr/>
        </p:nvSpPr>
        <p:spPr>
          <a:xfrm rot="0">
            <a:off x="600085" y="9837306"/>
            <a:ext cx="10308136" cy="561023"/>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This technological approach empowers farmers and agricultural planners to make data-driven decisions that maximize productivity while minimizing risk, </a:t>
            </a:r>
          </a:p>
          <a:p>
            <a:pPr algn="l">
              <a:lnSpc>
                <a:spcPts val="797"/>
              </a:lnSpc>
            </a:pPr>
            <a:r>
              <a:rPr lang="en-US" sz="1181" spc="-1">
                <a:solidFill>
                  <a:srgbClr val="D7E5D8"/>
                </a:solidFill>
                <a:latin typeface="IBM Plex Sans"/>
                <a:ea typeface="IBM Plex Sans"/>
                <a:cs typeface="IBM Plex Sans"/>
                <a:sym typeface="IBM Plex Sans"/>
              </a:rPr>
              <a:t>representing a significant advancement in precision agriculture.</a:t>
            </a:r>
          </a:p>
        </p:txBody>
      </p:sp>
      <p:sp>
        <p:nvSpPr>
          <p:cNvPr name="TextBox 12" id="12"/>
          <p:cNvSpPr txBox="true"/>
          <p:nvPr/>
        </p:nvSpPr>
        <p:spPr>
          <a:xfrm rot="0">
            <a:off x="1369228" y="6541656"/>
            <a:ext cx="9631242" cy="456248"/>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Deep learning architectures process complex, non-linear relationships between environmental factors and crop performance, enabling our AI to recognize subtle patterns that traditional analysis might miss.</a:t>
            </a:r>
          </a:p>
        </p:txBody>
      </p:sp>
      <p:sp>
        <p:nvSpPr>
          <p:cNvPr name="TextBox 13" id="13"/>
          <p:cNvSpPr txBox="true"/>
          <p:nvPr/>
        </p:nvSpPr>
        <p:spPr>
          <a:xfrm rot="0">
            <a:off x="600075" y="1531506"/>
            <a:ext cx="10150269" cy="227647"/>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Ourteamhas developedan innovativeAIsystemthat canpredictthecrop withmaximumyield potentialfor anygiven regionand timeofyear based on </a:t>
            </a:r>
          </a:p>
        </p:txBody>
      </p:sp>
      <p:sp>
        <p:nvSpPr>
          <p:cNvPr name="TextBox 14" id="14"/>
          <p:cNvSpPr txBox="true"/>
          <p:nvPr/>
        </p:nvSpPr>
        <p:spPr>
          <a:xfrm rot="0">
            <a:off x="600075" y="1769631"/>
            <a:ext cx="10394528" cy="1469584"/>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user-specified parameters. This cutting-edge solution leverages advanced artificial intelligence and machine learning concepts to revolutionize agricultural decision-making.</a:t>
            </a:r>
          </a:p>
          <a:p>
            <a:pPr algn="l">
              <a:lnSpc>
                <a:spcPts val="3000"/>
              </a:lnSpc>
            </a:pPr>
            <a:r>
              <a:rPr lang="en-US" b="true" sz="2362" spc="-2">
                <a:solidFill>
                  <a:srgbClr val="F0F4F1"/>
                </a:solidFill>
                <a:latin typeface="IBM Plex Sans Bold"/>
                <a:ea typeface="IBM Plex Sans Bold"/>
                <a:cs typeface="IBM Plex Sans Bold"/>
                <a:sym typeface="IBM Plex Sans Bold"/>
              </a:rPr>
              <a:t>Key AI and ML Concepts Behind Our Project:</a:t>
            </a:r>
          </a:p>
        </p:txBody>
      </p:sp>
      <p:sp>
        <p:nvSpPr>
          <p:cNvPr name="TextBox 15" id="15"/>
          <p:cNvSpPr txBox="true"/>
          <p:nvPr/>
        </p:nvSpPr>
        <p:spPr>
          <a:xfrm rot="0">
            <a:off x="1369228" y="6209700"/>
            <a:ext cx="2533393" cy="243992"/>
          </a:xfrm>
          <a:prstGeom prst="rect">
            <a:avLst/>
          </a:prstGeom>
        </p:spPr>
        <p:txBody>
          <a:bodyPr anchor="t" rtlCol="false" tIns="0" lIns="0" bIns="0" rIns="0">
            <a:spAutoFit/>
          </a:bodyPr>
          <a:lstStyle/>
          <a:p>
            <a:pPr algn="l">
              <a:lnSpc>
                <a:spcPts val="2066"/>
              </a:lnSpc>
            </a:pPr>
            <a:r>
              <a:rPr lang="en-US" b="true" sz="1476" spc="-1">
                <a:solidFill>
                  <a:srgbClr val="D7E5D8"/>
                </a:solidFill>
                <a:latin typeface="IBM Plex Sans Bold"/>
                <a:ea typeface="IBM Plex Sans Bold"/>
                <a:cs typeface="IBM Plex Sans Bold"/>
                <a:sym typeface="IBM Plex Sans Bold"/>
              </a:rPr>
              <a:t>Neural Networks</a:t>
            </a:r>
          </a:p>
        </p:txBody>
      </p:sp>
      <p:sp>
        <p:nvSpPr>
          <p:cNvPr name="TextBox 16" id="16"/>
          <p:cNvSpPr txBox="true"/>
          <p:nvPr/>
        </p:nvSpPr>
        <p:spPr>
          <a:xfrm rot="0">
            <a:off x="1369228" y="4914300"/>
            <a:ext cx="3001261" cy="243992"/>
          </a:xfrm>
          <a:prstGeom prst="rect">
            <a:avLst/>
          </a:prstGeom>
        </p:spPr>
        <p:txBody>
          <a:bodyPr anchor="t" rtlCol="false" tIns="0" lIns="0" bIns="0" rIns="0">
            <a:spAutoFit/>
          </a:bodyPr>
          <a:lstStyle/>
          <a:p>
            <a:pPr algn="l">
              <a:lnSpc>
                <a:spcPts val="2066"/>
              </a:lnSpc>
            </a:pPr>
            <a:r>
              <a:rPr lang="en-US" b="true" sz="1476" spc="-1">
                <a:solidFill>
                  <a:srgbClr val="D7E5D8"/>
                </a:solidFill>
                <a:latin typeface="IBM Plex Sans Bold"/>
                <a:ea typeface="IBM Plex Sans Bold"/>
                <a:cs typeface="IBM Plex Sans Bold"/>
                <a:sym typeface="IBM Plex Sans Bold"/>
              </a:rPr>
              <a:t>Predictive Analytics</a:t>
            </a:r>
          </a:p>
        </p:txBody>
      </p:sp>
      <p:sp>
        <p:nvSpPr>
          <p:cNvPr name="TextBox 17" id="17"/>
          <p:cNvSpPr txBox="true"/>
          <p:nvPr/>
        </p:nvSpPr>
        <p:spPr>
          <a:xfrm rot="0">
            <a:off x="1369228" y="7505100"/>
            <a:ext cx="3050191" cy="243992"/>
          </a:xfrm>
          <a:prstGeom prst="rect">
            <a:avLst/>
          </a:prstGeom>
        </p:spPr>
        <p:txBody>
          <a:bodyPr anchor="t" rtlCol="false" tIns="0" lIns="0" bIns="0" rIns="0">
            <a:spAutoFit/>
          </a:bodyPr>
          <a:lstStyle/>
          <a:p>
            <a:pPr algn="l">
              <a:lnSpc>
                <a:spcPts val="2066"/>
              </a:lnSpc>
            </a:pPr>
            <a:r>
              <a:rPr lang="en-US" b="true" sz="1476" spc="-1">
                <a:solidFill>
                  <a:srgbClr val="D7E5D8"/>
                </a:solidFill>
                <a:latin typeface="IBM Plex Sans Bold"/>
                <a:ea typeface="IBM Plex Sans Bold"/>
                <a:cs typeface="IBM Plex Sans Bold"/>
                <a:sym typeface="IBM Plex Sans Bold"/>
              </a:rPr>
              <a:t>Feature Engineering</a:t>
            </a:r>
          </a:p>
        </p:txBody>
      </p:sp>
      <p:sp>
        <p:nvSpPr>
          <p:cNvPr name="TextBox 18" id="18"/>
          <p:cNvSpPr txBox="true"/>
          <p:nvPr/>
        </p:nvSpPr>
        <p:spPr>
          <a:xfrm rot="0">
            <a:off x="1369228" y="8790975"/>
            <a:ext cx="4049201" cy="243992"/>
          </a:xfrm>
          <a:prstGeom prst="rect">
            <a:avLst/>
          </a:prstGeom>
        </p:spPr>
        <p:txBody>
          <a:bodyPr anchor="t" rtlCol="false" tIns="0" lIns="0" bIns="0" rIns="0">
            <a:spAutoFit/>
          </a:bodyPr>
          <a:lstStyle/>
          <a:p>
            <a:pPr algn="l">
              <a:lnSpc>
                <a:spcPts val="2066"/>
              </a:lnSpc>
            </a:pPr>
            <a:r>
              <a:rPr lang="en-US" b="true" sz="1476" spc="-1">
                <a:solidFill>
                  <a:srgbClr val="D7E5D8"/>
                </a:solidFill>
                <a:latin typeface="IBM Plex Sans Bold"/>
                <a:ea typeface="IBM Plex Sans Bold"/>
                <a:cs typeface="IBM Plex Sans Bold"/>
                <a:sym typeface="IBM Plex Sans Bold"/>
              </a:rPr>
              <a:t>Real-time Data Integration</a:t>
            </a:r>
          </a:p>
        </p:txBody>
      </p:sp>
      <p:sp>
        <p:nvSpPr>
          <p:cNvPr name="TextBox 19" id="19"/>
          <p:cNvSpPr txBox="true"/>
          <p:nvPr/>
        </p:nvSpPr>
        <p:spPr>
          <a:xfrm rot="0">
            <a:off x="1369228" y="3628425"/>
            <a:ext cx="4401036" cy="243992"/>
          </a:xfrm>
          <a:prstGeom prst="rect">
            <a:avLst/>
          </a:prstGeom>
        </p:spPr>
        <p:txBody>
          <a:bodyPr anchor="t" rtlCol="false" tIns="0" lIns="0" bIns="0" rIns="0">
            <a:spAutoFit/>
          </a:bodyPr>
          <a:lstStyle/>
          <a:p>
            <a:pPr algn="l">
              <a:lnSpc>
                <a:spcPts val="2066"/>
              </a:lnSpc>
            </a:pPr>
            <a:r>
              <a:rPr lang="en-US" b="true" sz="1476" spc="-1">
                <a:solidFill>
                  <a:srgbClr val="D7E5D8"/>
                </a:solidFill>
                <a:latin typeface="IBM Plex Sans Bold"/>
                <a:ea typeface="IBM Plex Sans Bold"/>
                <a:cs typeface="IBM Plex Sans Bold"/>
                <a:sym typeface="IBM Plex Sans Bold"/>
              </a:rPr>
              <a:t>Machine Learning Algorithms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52025"/>
        </a:solidFill>
      </p:bgPr>
    </p:bg>
    <p:spTree>
      <p:nvGrpSpPr>
        <p:cNvPr id="1" name=""/>
        <p:cNvGrpSpPr/>
        <p:nvPr/>
      </p:nvGrpSpPr>
      <p:grpSpPr>
        <a:xfrm>
          <a:off x="0" y="0"/>
          <a:ext cx="0" cy="0"/>
          <a:chOff x="0" y="0"/>
          <a:chExt cx="0" cy="0"/>
        </a:xfrm>
      </p:grpSpPr>
      <p:sp>
        <p:nvSpPr>
          <p:cNvPr name="Freeform 2" id="2"/>
          <p:cNvSpPr/>
          <p:nvPr/>
        </p:nvSpPr>
        <p:spPr>
          <a:xfrm flipH="false" flipV="false" rot="0">
            <a:off x="370278" y="1934139"/>
            <a:ext cx="6363117" cy="2956330"/>
          </a:xfrm>
          <a:custGeom>
            <a:avLst/>
            <a:gdLst/>
            <a:ahLst/>
            <a:cxnLst/>
            <a:rect r="r" b="b" t="t" l="l"/>
            <a:pathLst>
              <a:path h="2956330" w="6363117">
                <a:moveTo>
                  <a:pt x="0" y="0"/>
                </a:moveTo>
                <a:lnTo>
                  <a:pt x="6363117" y="0"/>
                </a:lnTo>
                <a:lnTo>
                  <a:pt x="6363117" y="2956330"/>
                </a:lnTo>
                <a:lnTo>
                  <a:pt x="0" y="2956330"/>
                </a:lnTo>
                <a:lnTo>
                  <a:pt x="0" y="0"/>
                </a:lnTo>
                <a:close/>
              </a:path>
            </a:pathLst>
          </a:custGeom>
          <a:blipFill>
            <a:blip r:embed="rId2"/>
            <a:stretch>
              <a:fillRect l="0" t="0" r="0" b="0"/>
            </a:stretch>
          </a:blipFill>
        </p:spPr>
      </p:sp>
      <p:sp>
        <p:nvSpPr>
          <p:cNvPr name="Freeform 3" id="3"/>
          <p:cNvSpPr/>
          <p:nvPr/>
        </p:nvSpPr>
        <p:spPr>
          <a:xfrm flipH="false" flipV="false" rot="0">
            <a:off x="4581342" y="6119144"/>
            <a:ext cx="6363117" cy="3160918"/>
          </a:xfrm>
          <a:custGeom>
            <a:avLst/>
            <a:gdLst/>
            <a:ahLst/>
            <a:cxnLst/>
            <a:rect r="r" b="b" t="t" l="l"/>
            <a:pathLst>
              <a:path h="3160918" w="6363117">
                <a:moveTo>
                  <a:pt x="0" y="0"/>
                </a:moveTo>
                <a:lnTo>
                  <a:pt x="6363117" y="0"/>
                </a:lnTo>
                <a:lnTo>
                  <a:pt x="6363117" y="3160919"/>
                </a:lnTo>
                <a:lnTo>
                  <a:pt x="0" y="3160919"/>
                </a:lnTo>
                <a:lnTo>
                  <a:pt x="0" y="0"/>
                </a:lnTo>
                <a:close/>
              </a:path>
            </a:pathLst>
          </a:custGeom>
          <a:blipFill>
            <a:blip r:embed="rId3"/>
            <a:stretch>
              <a:fillRect l="0" t="-5125" r="0" b="-5125"/>
            </a:stretch>
          </a:blipFill>
        </p:spPr>
      </p:sp>
      <p:sp>
        <p:nvSpPr>
          <p:cNvPr name="TextBox 4" id="4"/>
          <p:cNvSpPr txBox="true"/>
          <p:nvPr/>
        </p:nvSpPr>
        <p:spPr>
          <a:xfrm rot="0">
            <a:off x="7930741" y="3012541"/>
            <a:ext cx="1645920" cy="666177"/>
          </a:xfrm>
          <a:prstGeom prst="rect">
            <a:avLst/>
          </a:prstGeom>
        </p:spPr>
        <p:txBody>
          <a:bodyPr anchor="t" rtlCol="false" tIns="0" lIns="0" bIns="0" rIns="0">
            <a:spAutoFit/>
          </a:bodyPr>
          <a:lstStyle/>
          <a:p>
            <a:pPr algn="ctr">
              <a:lnSpc>
                <a:spcPts val="5554"/>
              </a:lnSpc>
              <a:spcBef>
                <a:spcPct val="0"/>
              </a:spcBef>
            </a:pPr>
            <a:r>
              <a:rPr lang="en-US" b="true" sz="3500" i="true" spc="-3">
                <a:solidFill>
                  <a:srgbClr val="FFFFFF"/>
                </a:solidFill>
                <a:latin typeface="IBM Plex Sans Bold Italics"/>
                <a:ea typeface="IBM Plex Sans Bold Italics"/>
                <a:cs typeface="IBM Plex Sans Bold Italics"/>
                <a:sym typeface="IBM Plex Sans Bold Italics"/>
              </a:rPr>
              <a:t>BEFORE</a:t>
            </a:r>
          </a:p>
        </p:txBody>
      </p:sp>
      <p:sp>
        <p:nvSpPr>
          <p:cNvPr name="TextBox 5" id="5"/>
          <p:cNvSpPr txBox="true"/>
          <p:nvPr/>
        </p:nvSpPr>
        <p:spPr>
          <a:xfrm rot="0">
            <a:off x="1860381" y="7299840"/>
            <a:ext cx="1338858" cy="666177"/>
          </a:xfrm>
          <a:prstGeom prst="rect">
            <a:avLst/>
          </a:prstGeom>
        </p:spPr>
        <p:txBody>
          <a:bodyPr anchor="t" rtlCol="false" tIns="0" lIns="0" bIns="0" rIns="0">
            <a:spAutoFit/>
          </a:bodyPr>
          <a:lstStyle/>
          <a:p>
            <a:pPr algn="ctr">
              <a:lnSpc>
                <a:spcPts val="5554"/>
              </a:lnSpc>
              <a:spcBef>
                <a:spcPct val="0"/>
              </a:spcBef>
            </a:pPr>
            <a:r>
              <a:rPr lang="en-US" b="true" sz="3500" i="true" spc="-3">
                <a:solidFill>
                  <a:srgbClr val="FFFFFF"/>
                </a:solidFill>
                <a:latin typeface="IBM Plex Sans Bold Italics"/>
                <a:ea typeface="IBM Plex Sans Bold Italics"/>
                <a:cs typeface="IBM Plex Sans Bold Italics"/>
                <a:sym typeface="IBM Plex Sans Bold Italics"/>
              </a:rPr>
              <a:t>AFTER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5F6"/>
        </a:solidFill>
      </p:bgPr>
    </p:bg>
    <p:spTree>
      <p:nvGrpSpPr>
        <p:cNvPr id="1" name=""/>
        <p:cNvGrpSpPr/>
        <p:nvPr/>
      </p:nvGrpSpPr>
      <p:grpSpPr>
        <a:xfrm>
          <a:off x="0" y="0"/>
          <a:ext cx="0" cy="0"/>
          <a:chOff x="0" y="0"/>
          <a:chExt cx="0" cy="0"/>
        </a:xfrm>
      </p:grpSpPr>
      <p:sp>
        <p:nvSpPr>
          <p:cNvPr name="Freeform 2" id="2"/>
          <p:cNvSpPr/>
          <p:nvPr/>
        </p:nvSpPr>
        <p:spPr>
          <a:xfrm flipH="false" flipV="false" rot="0">
            <a:off x="0" y="1016156"/>
            <a:ext cx="11430000" cy="9181843"/>
          </a:xfrm>
          <a:custGeom>
            <a:avLst/>
            <a:gdLst/>
            <a:ahLst/>
            <a:cxnLst/>
            <a:rect r="r" b="b" t="t" l="l"/>
            <a:pathLst>
              <a:path h="9181843" w="11430000">
                <a:moveTo>
                  <a:pt x="0" y="0"/>
                </a:moveTo>
                <a:lnTo>
                  <a:pt x="11430000" y="0"/>
                </a:lnTo>
                <a:lnTo>
                  <a:pt x="11430000" y="9181842"/>
                </a:lnTo>
                <a:lnTo>
                  <a:pt x="0" y="9181842"/>
                </a:lnTo>
                <a:lnTo>
                  <a:pt x="0" y="0"/>
                </a:lnTo>
                <a:close/>
              </a:path>
            </a:pathLst>
          </a:custGeom>
          <a:blipFill>
            <a:blip r:embed="rId2"/>
            <a:stretch>
              <a:fillRect l="-58" t="-2" r="-59" b="0"/>
            </a:stretch>
          </a:blipFill>
        </p:spPr>
      </p:sp>
      <p:sp>
        <p:nvSpPr>
          <p:cNvPr name="Freeform 3" id="3"/>
          <p:cNvSpPr/>
          <p:nvPr/>
        </p:nvSpPr>
        <p:spPr>
          <a:xfrm flipH="false" flipV="false" rot="0">
            <a:off x="0" y="1016156"/>
            <a:ext cx="11430000" cy="9181843"/>
          </a:xfrm>
          <a:custGeom>
            <a:avLst/>
            <a:gdLst/>
            <a:ahLst/>
            <a:cxnLst/>
            <a:rect r="r" b="b" t="t" l="l"/>
            <a:pathLst>
              <a:path h="9181843" w="11430000">
                <a:moveTo>
                  <a:pt x="0" y="0"/>
                </a:moveTo>
                <a:lnTo>
                  <a:pt x="11430000" y="0"/>
                </a:lnTo>
                <a:lnTo>
                  <a:pt x="11430000" y="9181842"/>
                </a:lnTo>
                <a:lnTo>
                  <a:pt x="0" y="9181842"/>
                </a:lnTo>
                <a:lnTo>
                  <a:pt x="0" y="0"/>
                </a:lnTo>
                <a:close/>
              </a:path>
            </a:pathLst>
          </a:custGeom>
          <a:blipFill>
            <a:blip r:embed="rId3"/>
            <a:stretch>
              <a:fillRect l="0" t="-2" r="0" b="0"/>
            </a:stretch>
          </a:blipFill>
        </p:spPr>
      </p:sp>
      <p:grpSp>
        <p:nvGrpSpPr>
          <p:cNvPr name="Group 4" id="4"/>
          <p:cNvGrpSpPr>
            <a:grpSpLocks noChangeAspect="true"/>
          </p:cNvGrpSpPr>
          <p:nvPr/>
        </p:nvGrpSpPr>
        <p:grpSpPr>
          <a:xfrm rot="0">
            <a:off x="-63503" y="952652"/>
            <a:ext cx="11556997" cy="9308849"/>
            <a:chOff x="0" y="0"/>
            <a:chExt cx="11557000" cy="9308846"/>
          </a:xfrm>
        </p:grpSpPr>
        <p:sp>
          <p:nvSpPr>
            <p:cNvPr name="Freeform 5" id="5"/>
            <p:cNvSpPr/>
            <p:nvPr/>
          </p:nvSpPr>
          <p:spPr>
            <a:xfrm flipH="false" flipV="false" rot="0">
              <a:off x="63500" y="63500"/>
              <a:ext cx="11430000" cy="9181846"/>
            </a:xfrm>
            <a:custGeom>
              <a:avLst/>
              <a:gdLst/>
              <a:ahLst/>
              <a:cxnLst/>
              <a:rect r="r" b="b" t="t" l="l"/>
              <a:pathLst>
                <a:path h="9181846" w="11430000">
                  <a:moveTo>
                    <a:pt x="0" y="0"/>
                  </a:moveTo>
                  <a:lnTo>
                    <a:pt x="0" y="9181846"/>
                  </a:lnTo>
                  <a:lnTo>
                    <a:pt x="11430000" y="9181846"/>
                  </a:lnTo>
                  <a:lnTo>
                    <a:pt x="11430000" y="0"/>
                  </a:lnTo>
                  <a:close/>
                </a:path>
              </a:pathLst>
            </a:custGeom>
            <a:solidFill>
              <a:srgbClr val="152025">
                <a:alpha val="89804"/>
              </a:srgbClr>
            </a:solidFill>
          </p:spPr>
        </p:sp>
        <p:sp>
          <p:nvSpPr>
            <p:cNvPr name="Freeform 6" id="6"/>
            <p:cNvSpPr/>
            <p:nvPr/>
          </p:nvSpPr>
          <p:spPr>
            <a:xfrm flipH="false" flipV="false" rot="0">
              <a:off x="668274" y="6039993"/>
              <a:ext cx="323977" cy="333630"/>
            </a:xfrm>
            <a:custGeom>
              <a:avLst/>
              <a:gdLst/>
              <a:ahLst/>
              <a:cxnLst/>
              <a:rect r="r" b="b" t="t" l="l"/>
              <a:pathLst>
                <a:path h="333630" w="323977">
                  <a:moveTo>
                    <a:pt x="0" y="285877"/>
                  </a:moveTo>
                  <a:lnTo>
                    <a:pt x="0" y="47879"/>
                  </a:lnTo>
                  <a:cubicBezTo>
                    <a:pt x="0" y="41529"/>
                    <a:pt x="1270" y="35433"/>
                    <a:pt x="3683" y="29591"/>
                  </a:cubicBezTo>
                  <a:cubicBezTo>
                    <a:pt x="6096" y="23749"/>
                    <a:pt x="9525" y="18542"/>
                    <a:pt x="13970" y="14097"/>
                  </a:cubicBezTo>
                  <a:cubicBezTo>
                    <a:pt x="18415" y="9652"/>
                    <a:pt x="23622" y="6223"/>
                    <a:pt x="29464" y="3683"/>
                  </a:cubicBezTo>
                  <a:cubicBezTo>
                    <a:pt x="35306" y="1143"/>
                    <a:pt x="41402" y="0"/>
                    <a:pt x="47752" y="0"/>
                  </a:cubicBezTo>
                  <a:lnTo>
                    <a:pt x="276225" y="0"/>
                  </a:lnTo>
                  <a:cubicBezTo>
                    <a:pt x="282575" y="0"/>
                    <a:pt x="288671" y="1143"/>
                    <a:pt x="294513" y="3683"/>
                  </a:cubicBezTo>
                  <a:cubicBezTo>
                    <a:pt x="300355" y="6223"/>
                    <a:pt x="305562" y="9525"/>
                    <a:pt x="310007" y="14097"/>
                  </a:cubicBezTo>
                  <a:cubicBezTo>
                    <a:pt x="314452" y="18669"/>
                    <a:pt x="317881" y="23749"/>
                    <a:pt x="320294" y="29591"/>
                  </a:cubicBezTo>
                  <a:cubicBezTo>
                    <a:pt x="322707" y="35433"/>
                    <a:pt x="323977" y="41529"/>
                    <a:pt x="323977" y="47879"/>
                  </a:cubicBezTo>
                  <a:lnTo>
                    <a:pt x="323977" y="285877"/>
                  </a:lnTo>
                  <a:cubicBezTo>
                    <a:pt x="323977" y="292227"/>
                    <a:pt x="322707" y="298323"/>
                    <a:pt x="320294" y="304165"/>
                  </a:cubicBezTo>
                  <a:cubicBezTo>
                    <a:pt x="317881" y="310007"/>
                    <a:pt x="314452" y="315214"/>
                    <a:pt x="310007" y="319659"/>
                  </a:cubicBezTo>
                  <a:cubicBezTo>
                    <a:pt x="305562" y="324104"/>
                    <a:pt x="300355" y="327533"/>
                    <a:pt x="294513" y="329946"/>
                  </a:cubicBezTo>
                  <a:cubicBezTo>
                    <a:pt x="288671" y="332359"/>
                    <a:pt x="282575" y="333629"/>
                    <a:pt x="276225" y="333629"/>
                  </a:cubicBezTo>
                  <a:lnTo>
                    <a:pt x="47752" y="333629"/>
                  </a:lnTo>
                  <a:cubicBezTo>
                    <a:pt x="41402" y="333629"/>
                    <a:pt x="35306" y="332359"/>
                    <a:pt x="29464" y="329946"/>
                  </a:cubicBezTo>
                  <a:cubicBezTo>
                    <a:pt x="23622" y="327533"/>
                    <a:pt x="18415" y="324104"/>
                    <a:pt x="13970" y="319659"/>
                  </a:cubicBezTo>
                  <a:cubicBezTo>
                    <a:pt x="9525" y="315214"/>
                    <a:pt x="6096" y="310007"/>
                    <a:pt x="3683" y="304165"/>
                  </a:cubicBezTo>
                  <a:cubicBezTo>
                    <a:pt x="1270" y="298323"/>
                    <a:pt x="0" y="292227"/>
                    <a:pt x="0" y="285877"/>
                  </a:cubicBezTo>
                </a:path>
              </a:pathLst>
            </a:custGeom>
            <a:solidFill>
              <a:srgbClr val="547808"/>
            </a:solidFill>
          </p:spPr>
        </p:sp>
        <p:sp>
          <p:nvSpPr>
            <p:cNvPr name="Freeform 7" id="7"/>
            <p:cNvSpPr/>
            <p:nvPr/>
          </p:nvSpPr>
          <p:spPr>
            <a:xfrm flipH="false" flipV="false" rot="0">
              <a:off x="663575" y="6035421"/>
              <a:ext cx="333375" cy="342900"/>
            </a:xfrm>
            <a:custGeom>
              <a:avLst/>
              <a:gdLst/>
              <a:ahLst/>
              <a:cxnLst/>
              <a:rect r="r" b="b" t="t" l="l"/>
              <a:pathLst>
                <a:path h="342900" w="333375">
                  <a:moveTo>
                    <a:pt x="0" y="290449"/>
                  </a:moveTo>
                  <a:lnTo>
                    <a:pt x="0" y="52451"/>
                  </a:lnTo>
                  <a:lnTo>
                    <a:pt x="4826" y="52451"/>
                  </a:lnTo>
                  <a:lnTo>
                    <a:pt x="0" y="52451"/>
                  </a:lnTo>
                  <a:cubicBezTo>
                    <a:pt x="0" y="45466"/>
                    <a:pt x="1270" y="38735"/>
                    <a:pt x="3937" y="32385"/>
                  </a:cubicBezTo>
                  <a:lnTo>
                    <a:pt x="8382" y="34163"/>
                  </a:lnTo>
                  <a:lnTo>
                    <a:pt x="3937" y="32385"/>
                  </a:lnTo>
                  <a:cubicBezTo>
                    <a:pt x="6604" y="25908"/>
                    <a:pt x="10414" y="20320"/>
                    <a:pt x="15367" y="15367"/>
                  </a:cubicBezTo>
                  <a:lnTo>
                    <a:pt x="15367" y="15367"/>
                  </a:lnTo>
                  <a:lnTo>
                    <a:pt x="15367" y="15367"/>
                  </a:lnTo>
                  <a:cubicBezTo>
                    <a:pt x="20320" y="10414"/>
                    <a:pt x="25908" y="6604"/>
                    <a:pt x="32385" y="3937"/>
                  </a:cubicBezTo>
                  <a:lnTo>
                    <a:pt x="32385" y="3937"/>
                  </a:lnTo>
                  <a:lnTo>
                    <a:pt x="32385" y="3937"/>
                  </a:lnTo>
                  <a:cubicBezTo>
                    <a:pt x="38862" y="1270"/>
                    <a:pt x="45466" y="0"/>
                    <a:pt x="52451" y="0"/>
                  </a:cubicBezTo>
                  <a:lnTo>
                    <a:pt x="52451" y="4826"/>
                  </a:lnTo>
                  <a:lnTo>
                    <a:pt x="52451" y="0"/>
                  </a:lnTo>
                  <a:lnTo>
                    <a:pt x="280924" y="0"/>
                  </a:lnTo>
                  <a:lnTo>
                    <a:pt x="280924" y="4826"/>
                  </a:lnTo>
                  <a:lnTo>
                    <a:pt x="280924" y="0"/>
                  </a:lnTo>
                  <a:cubicBezTo>
                    <a:pt x="287909" y="0"/>
                    <a:pt x="294640" y="1270"/>
                    <a:pt x="300990" y="3937"/>
                  </a:cubicBezTo>
                  <a:lnTo>
                    <a:pt x="300990" y="3937"/>
                  </a:lnTo>
                  <a:lnTo>
                    <a:pt x="300990" y="3937"/>
                  </a:lnTo>
                  <a:cubicBezTo>
                    <a:pt x="307467" y="6604"/>
                    <a:pt x="313055" y="10414"/>
                    <a:pt x="318008" y="15367"/>
                  </a:cubicBezTo>
                  <a:lnTo>
                    <a:pt x="318008" y="15367"/>
                  </a:lnTo>
                  <a:lnTo>
                    <a:pt x="318008" y="15367"/>
                  </a:lnTo>
                  <a:cubicBezTo>
                    <a:pt x="322961" y="20320"/>
                    <a:pt x="326771" y="25908"/>
                    <a:pt x="329438" y="32385"/>
                  </a:cubicBezTo>
                  <a:lnTo>
                    <a:pt x="329438" y="32385"/>
                  </a:lnTo>
                  <a:lnTo>
                    <a:pt x="329438" y="32385"/>
                  </a:lnTo>
                  <a:cubicBezTo>
                    <a:pt x="332105" y="38862"/>
                    <a:pt x="333375" y="45593"/>
                    <a:pt x="333375" y="52451"/>
                  </a:cubicBezTo>
                  <a:lnTo>
                    <a:pt x="328549" y="52451"/>
                  </a:lnTo>
                  <a:lnTo>
                    <a:pt x="333375" y="52451"/>
                  </a:lnTo>
                  <a:lnTo>
                    <a:pt x="333375" y="290449"/>
                  </a:lnTo>
                  <a:lnTo>
                    <a:pt x="328549" y="290449"/>
                  </a:lnTo>
                  <a:lnTo>
                    <a:pt x="333375" y="290449"/>
                  </a:lnTo>
                  <a:cubicBezTo>
                    <a:pt x="333375" y="297434"/>
                    <a:pt x="331978" y="304165"/>
                    <a:pt x="329438" y="310515"/>
                  </a:cubicBezTo>
                  <a:lnTo>
                    <a:pt x="324993" y="308737"/>
                  </a:lnTo>
                  <a:lnTo>
                    <a:pt x="329438" y="310515"/>
                  </a:lnTo>
                  <a:cubicBezTo>
                    <a:pt x="326771" y="316992"/>
                    <a:pt x="322961" y="322580"/>
                    <a:pt x="318008" y="327533"/>
                  </a:cubicBezTo>
                  <a:lnTo>
                    <a:pt x="318008" y="327533"/>
                  </a:lnTo>
                  <a:lnTo>
                    <a:pt x="318008" y="327533"/>
                  </a:lnTo>
                  <a:cubicBezTo>
                    <a:pt x="313055" y="332486"/>
                    <a:pt x="307467" y="336296"/>
                    <a:pt x="300990" y="338963"/>
                  </a:cubicBezTo>
                  <a:lnTo>
                    <a:pt x="300990" y="338963"/>
                  </a:lnTo>
                  <a:lnTo>
                    <a:pt x="300990" y="338963"/>
                  </a:lnTo>
                  <a:cubicBezTo>
                    <a:pt x="294513" y="341630"/>
                    <a:pt x="287909" y="342900"/>
                    <a:pt x="280924" y="342900"/>
                  </a:cubicBezTo>
                  <a:lnTo>
                    <a:pt x="280924" y="338074"/>
                  </a:lnTo>
                  <a:lnTo>
                    <a:pt x="280924" y="342900"/>
                  </a:lnTo>
                  <a:lnTo>
                    <a:pt x="52451" y="342900"/>
                  </a:lnTo>
                  <a:lnTo>
                    <a:pt x="52451" y="338074"/>
                  </a:lnTo>
                  <a:lnTo>
                    <a:pt x="52451" y="342900"/>
                  </a:lnTo>
                  <a:cubicBezTo>
                    <a:pt x="45466" y="342900"/>
                    <a:pt x="38735" y="341503"/>
                    <a:pt x="32385" y="338963"/>
                  </a:cubicBezTo>
                  <a:lnTo>
                    <a:pt x="32385" y="338963"/>
                  </a:lnTo>
                  <a:lnTo>
                    <a:pt x="32385" y="338963"/>
                  </a:lnTo>
                  <a:cubicBezTo>
                    <a:pt x="25908" y="336296"/>
                    <a:pt x="20320" y="332486"/>
                    <a:pt x="15367" y="327533"/>
                  </a:cubicBezTo>
                  <a:lnTo>
                    <a:pt x="15367" y="327533"/>
                  </a:lnTo>
                  <a:lnTo>
                    <a:pt x="15367" y="327533"/>
                  </a:lnTo>
                  <a:cubicBezTo>
                    <a:pt x="10414" y="322580"/>
                    <a:pt x="6604" y="316865"/>
                    <a:pt x="3937" y="310515"/>
                  </a:cubicBezTo>
                  <a:lnTo>
                    <a:pt x="8382" y="308737"/>
                  </a:lnTo>
                  <a:lnTo>
                    <a:pt x="3937" y="310515"/>
                  </a:lnTo>
                  <a:cubicBezTo>
                    <a:pt x="1270" y="304038"/>
                    <a:pt x="0" y="297434"/>
                    <a:pt x="0" y="290449"/>
                  </a:cubicBezTo>
                  <a:lnTo>
                    <a:pt x="4826" y="290449"/>
                  </a:lnTo>
                  <a:lnTo>
                    <a:pt x="0" y="290449"/>
                  </a:lnTo>
                  <a:moveTo>
                    <a:pt x="9525" y="290449"/>
                  </a:moveTo>
                  <a:cubicBezTo>
                    <a:pt x="9525" y="296164"/>
                    <a:pt x="10668" y="301625"/>
                    <a:pt x="12827" y="306832"/>
                  </a:cubicBezTo>
                  <a:lnTo>
                    <a:pt x="12827" y="306832"/>
                  </a:lnTo>
                  <a:lnTo>
                    <a:pt x="12827" y="306832"/>
                  </a:lnTo>
                  <a:cubicBezTo>
                    <a:pt x="14986" y="312166"/>
                    <a:pt x="18161" y="316738"/>
                    <a:pt x="22098" y="320802"/>
                  </a:cubicBezTo>
                  <a:lnTo>
                    <a:pt x="18669" y="324231"/>
                  </a:lnTo>
                  <a:lnTo>
                    <a:pt x="22098" y="320802"/>
                  </a:lnTo>
                  <a:cubicBezTo>
                    <a:pt x="26162" y="324866"/>
                    <a:pt x="30734" y="327914"/>
                    <a:pt x="36068" y="330073"/>
                  </a:cubicBezTo>
                  <a:lnTo>
                    <a:pt x="34290" y="334518"/>
                  </a:lnTo>
                  <a:lnTo>
                    <a:pt x="36068" y="330073"/>
                  </a:lnTo>
                  <a:cubicBezTo>
                    <a:pt x="41402" y="332233"/>
                    <a:pt x="46863" y="333376"/>
                    <a:pt x="52578" y="333376"/>
                  </a:cubicBezTo>
                  <a:lnTo>
                    <a:pt x="280924" y="333376"/>
                  </a:lnTo>
                  <a:cubicBezTo>
                    <a:pt x="286639" y="333376"/>
                    <a:pt x="292100" y="332233"/>
                    <a:pt x="297434" y="330073"/>
                  </a:cubicBezTo>
                  <a:lnTo>
                    <a:pt x="299212" y="334518"/>
                  </a:lnTo>
                  <a:lnTo>
                    <a:pt x="297434" y="330073"/>
                  </a:lnTo>
                  <a:cubicBezTo>
                    <a:pt x="302768" y="327914"/>
                    <a:pt x="307340" y="324739"/>
                    <a:pt x="311404" y="320802"/>
                  </a:cubicBezTo>
                  <a:lnTo>
                    <a:pt x="314833" y="324231"/>
                  </a:lnTo>
                  <a:lnTo>
                    <a:pt x="311404" y="320802"/>
                  </a:lnTo>
                  <a:cubicBezTo>
                    <a:pt x="315468" y="316738"/>
                    <a:pt x="318516" y="312166"/>
                    <a:pt x="320675" y="306832"/>
                  </a:cubicBezTo>
                  <a:lnTo>
                    <a:pt x="320675" y="306832"/>
                  </a:lnTo>
                  <a:lnTo>
                    <a:pt x="320675" y="306832"/>
                  </a:lnTo>
                  <a:cubicBezTo>
                    <a:pt x="322834" y="301498"/>
                    <a:pt x="323977" y="296037"/>
                    <a:pt x="323977" y="290449"/>
                  </a:cubicBezTo>
                  <a:lnTo>
                    <a:pt x="323977" y="52451"/>
                  </a:lnTo>
                  <a:cubicBezTo>
                    <a:pt x="323977" y="46736"/>
                    <a:pt x="322834" y="41275"/>
                    <a:pt x="320675" y="35941"/>
                  </a:cubicBezTo>
                  <a:lnTo>
                    <a:pt x="325120" y="34163"/>
                  </a:lnTo>
                  <a:lnTo>
                    <a:pt x="320675" y="35941"/>
                  </a:lnTo>
                  <a:cubicBezTo>
                    <a:pt x="318516" y="30734"/>
                    <a:pt x="315341" y="26035"/>
                    <a:pt x="311404" y="21971"/>
                  </a:cubicBezTo>
                  <a:lnTo>
                    <a:pt x="314833" y="18542"/>
                  </a:lnTo>
                  <a:lnTo>
                    <a:pt x="311404" y="21971"/>
                  </a:lnTo>
                  <a:cubicBezTo>
                    <a:pt x="307340" y="17907"/>
                    <a:pt x="302768" y="14859"/>
                    <a:pt x="297434" y="12700"/>
                  </a:cubicBezTo>
                  <a:lnTo>
                    <a:pt x="299212" y="8255"/>
                  </a:lnTo>
                  <a:lnTo>
                    <a:pt x="297434" y="12700"/>
                  </a:lnTo>
                  <a:cubicBezTo>
                    <a:pt x="292227" y="10541"/>
                    <a:pt x="286639" y="9398"/>
                    <a:pt x="280924" y="9398"/>
                  </a:cubicBezTo>
                  <a:lnTo>
                    <a:pt x="52451" y="9398"/>
                  </a:lnTo>
                  <a:cubicBezTo>
                    <a:pt x="46736" y="9398"/>
                    <a:pt x="41275" y="10541"/>
                    <a:pt x="35941" y="12700"/>
                  </a:cubicBezTo>
                  <a:lnTo>
                    <a:pt x="34163" y="8255"/>
                  </a:lnTo>
                  <a:lnTo>
                    <a:pt x="35941" y="12700"/>
                  </a:lnTo>
                  <a:cubicBezTo>
                    <a:pt x="30607" y="14859"/>
                    <a:pt x="26035" y="18034"/>
                    <a:pt x="21971" y="21971"/>
                  </a:cubicBezTo>
                  <a:lnTo>
                    <a:pt x="18542" y="18542"/>
                  </a:lnTo>
                  <a:lnTo>
                    <a:pt x="21971" y="21971"/>
                  </a:lnTo>
                  <a:cubicBezTo>
                    <a:pt x="17907" y="26035"/>
                    <a:pt x="14859" y="30607"/>
                    <a:pt x="12700" y="35941"/>
                  </a:cubicBezTo>
                  <a:lnTo>
                    <a:pt x="12700" y="35941"/>
                  </a:lnTo>
                  <a:lnTo>
                    <a:pt x="12700" y="35941"/>
                  </a:lnTo>
                  <a:cubicBezTo>
                    <a:pt x="10541" y="41148"/>
                    <a:pt x="9398" y="46736"/>
                    <a:pt x="9398" y="52324"/>
                  </a:cubicBezTo>
                  <a:lnTo>
                    <a:pt x="9398" y="290449"/>
                  </a:lnTo>
                  <a:close/>
                </a:path>
              </a:pathLst>
            </a:custGeom>
            <a:solidFill>
              <a:srgbClr val="6D9121"/>
            </a:solidFill>
          </p:spPr>
        </p:sp>
        <p:sp>
          <p:nvSpPr>
            <p:cNvPr name="Freeform 8" id="8"/>
            <p:cNvSpPr/>
            <p:nvPr/>
          </p:nvSpPr>
          <p:spPr>
            <a:xfrm flipH="false" flipV="false" rot="0">
              <a:off x="4144772" y="6039993"/>
              <a:ext cx="324232" cy="333630"/>
            </a:xfrm>
            <a:custGeom>
              <a:avLst/>
              <a:gdLst/>
              <a:ahLst/>
              <a:cxnLst/>
              <a:rect r="r" b="b" t="t" l="l"/>
              <a:pathLst>
                <a:path h="333630" w="324232">
                  <a:moveTo>
                    <a:pt x="254" y="285877"/>
                  </a:moveTo>
                  <a:lnTo>
                    <a:pt x="254" y="47879"/>
                  </a:lnTo>
                  <a:cubicBezTo>
                    <a:pt x="254" y="41529"/>
                    <a:pt x="1524" y="35433"/>
                    <a:pt x="3937" y="29591"/>
                  </a:cubicBezTo>
                  <a:cubicBezTo>
                    <a:pt x="6350" y="23749"/>
                    <a:pt x="9779" y="18542"/>
                    <a:pt x="14351" y="14097"/>
                  </a:cubicBezTo>
                  <a:cubicBezTo>
                    <a:pt x="18923" y="9652"/>
                    <a:pt x="24003" y="6223"/>
                    <a:pt x="29845" y="3683"/>
                  </a:cubicBezTo>
                  <a:cubicBezTo>
                    <a:pt x="35687" y="1143"/>
                    <a:pt x="41783" y="0"/>
                    <a:pt x="48133" y="0"/>
                  </a:cubicBezTo>
                  <a:lnTo>
                    <a:pt x="276479" y="0"/>
                  </a:lnTo>
                  <a:cubicBezTo>
                    <a:pt x="282829" y="0"/>
                    <a:pt x="288926" y="1143"/>
                    <a:pt x="294767" y="3683"/>
                  </a:cubicBezTo>
                  <a:cubicBezTo>
                    <a:pt x="300609" y="6223"/>
                    <a:pt x="305816" y="9525"/>
                    <a:pt x="310261" y="14097"/>
                  </a:cubicBezTo>
                  <a:cubicBezTo>
                    <a:pt x="314707" y="18669"/>
                    <a:pt x="318135" y="23749"/>
                    <a:pt x="320548" y="29591"/>
                  </a:cubicBezTo>
                  <a:cubicBezTo>
                    <a:pt x="322961" y="35433"/>
                    <a:pt x="324232" y="41529"/>
                    <a:pt x="324232" y="47879"/>
                  </a:cubicBezTo>
                  <a:lnTo>
                    <a:pt x="324232" y="285877"/>
                  </a:lnTo>
                  <a:cubicBezTo>
                    <a:pt x="324232" y="292227"/>
                    <a:pt x="322961" y="298323"/>
                    <a:pt x="320548" y="304165"/>
                  </a:cubicBezTo>
                  <a:cubicBezTo>
                    <a:pt x="318135" y="310007"/>
                    <a:pt x="314707" y="315214"/>
                    <a:pt x="310261" y="319659"/>
                  </a:cubicBezTo>
                  <a:cubicBezTo>
                    <a:pt x="305816" y="324104"/>
                    <a:pt x="300609" y="327533"/>
                    <a:pt x="294767" y="329946"/>
                  </a:cubicBezTo>
                  <a:cubicBezTo>
                    <a:pt x="288926" y="332359"/>
                    <a:pt x="282829" y="333629"/>
                    <a:pt x="276479" y="333629"/>
                  </a:cubicBezTo>
                  <a:lnTo>
                    <a:pt x="47879" y="333629"/>
                  </a:lnTo>
                  <a:cubicBezTo>
                    <a:pt x="41529" y="333629"/>
                    <a:pt x="35433" y="332359"/>
                    <a:pt x="29591" y="329946"/>
                  </a:cubicBezTo>
                  <a:cubicBezTo>
                    <a:pt x="23749" y="327533"/>
                    <a:pt x="18542" y="324104"/>
                    <a:pt x="14097" y="319659"/>
                  </a:cubicBezTo>
                  <a:cubicBezTo>
                    <a:pt x="9652" y="315214"/>
                    <a:pt x="6223" y="310007"/>
                    <a:pt x="3683" y="304165"/>
                  </a:cubicBezTo>
                  <a:cubicBezTo>
                    <a:pt x="1143" y="298323"/>
                    <a:pt x="0" y="292227"/>
                    <a:pt x="0" y="285877"/>
                  </a:cubicBezTo>
                </a:path>
              </a:pathLst>
            </a:custGeom>
            <a:solidFill>
              <a:srgbClr val="547808"/>
            </a:solidFill>
          </p:spPr>
        </p:sp>
        <p:sp>
          <p:nvSpPr>
            <p:cNvPr name="Freeform 9" id="9"/>
            <p:cNvSpPr/>
            <p:nvPr/>
          </p:nvSpPr>
          <p:spPr>
            <a:xfrm flipH="false" flipV="false" rot="0">
              <a:off x="4140200" y="6035421"/>
              <a:ext cx="333247" cy="342900"/>
            </a:xfrm>
            <a:custGeom>
              <a:avLst/>
              <a:gdLst/>
              <a:ahLst/>
              <a:cxnLst/>
              <a:rect r="r" b="b" t="t" l="l"/>
              <a:pathLst>
                <a:path h="342900" w="333247">
                  <a:moveTo>
                    <a:pt x="0" y="290449"/>
                  </a:moveTo>
                  <a:lnTo>
                    <a:pt x="0" y="52451"/>
                  </a:lnTo>
                  <a:lnTo>
                    <a:pt x="4826" y="52451"/>
                  </a:lnTo>
                  <a:lnTo>
                    <a:pt x="0" y="52451"/>
                  </a:lnTo>
                  <a:cubicBezTo>
                    <a:pt x="0" y="45466"/>
                    <a:pt x="1270" y="38735"/>
                    <a:pt x="3937" y="32385"/>
                  </a:cubicBezTo>
                  <a:lnTo>
                    <a:pt x="8382" y="34163"/>
                  </a:lnTo>
                  <a:lnTo>
                    <a:pt x="3937" y="32385"/>
                  </a:lnTo>
                  <a:cubicBezTo>
                    <a:pt x="6604" y="25908"/>
                    <a:pt x="10414" y="20320"/>
                    <a:pt x="15367" y="15367"/>
                  </a:cubicBezTo>
                  <a:lnTo>
                    <a:pt x="15367" y="15367"/>
                  </a:lnTo>
                  <a:lnTo>
                    <a:pt x="15367" y="15367"/>
                  </a:lnTo>
                  <a:cubicBezTo>
                    <a:pt x="20320" y="10414"/>
                    <a:pt x="25908" y="6604"/>
                    <a:pt x="32385" y="3937"/>
                  </a:cubicBezTo>
                  <a:lnTo>
                    <a:pt x="34163" y="8382"/>
                  </a:lnTo>
                  <a:lnTo>
                    <a:pt x="32385" y="3937"/>
                  </a:lnTo>
                  <a:cubicBezTo>
                    <a:pt x="38862" y="1270"/>
                    <a:pt x="45466" y="0"/>
                    <a:pt x="52451" y="0"/>
                  </a:cubicBezTo>
                  <a:lnTo>
                    <a:pt x="52451" y="4826"/>
                  </a:lnTo>
                  <a:lnTo>
                    <a:pt x="52451" y="0"/>
                  </a:lnTo>
                  <a:lnTo>
                    <a:pt x="280797" y="0"/>
                  </a:lnTo>
                  <a:lnTo>
                    <a:pt x="280797" y="4826"/>
                  </a:lnTo>
                  <a:lnTo>
                    <a:pt x="280797" y="0"/>
                  </a:lnTo>
                  <a:cubicBezTo>
                    <a:pt x="287782" y="0"/>
                    <a:pt x="294513" y="1270"/>
                    <a:pt x="300863" y="3937"/>
                  </a:cubicBezTo>
                  <a:lnTo>
                    <a:pt x="299084" y="8382"/>
                  </a:lnTo>
                  <a:lnTo>
                    <a:pt x="300863" y="3937"/>
                  </a:lnTo>
                  <a:cubicBezTo>
                    <a:pt x="307340" y="6604"/>
                    <a:pt x="312928" y="10414"/>
                    <a:pt x="317881" y="15367"/>
                  </a:cubicBezTo>
                  <a:lnTo>
                    <a:pt x="317881" y="15367"/>
                  </a:lnTo>
                  <a:lnTo>
                    <a:pt x="317881" y="15367"/>
                  </a:lnTo>
                  <a:cubicBezTo>
                    <a:pt x="322834" y="20320"/>
                    <a:pt x="326644" y="26035"/>
                    <a:pt x="329311" y="32385"/>
                  </a:cubicBezTo>
                  <a:lnTo>
                    <a:pt x="329311" y="32385"/>
                  </a:lnTo>
                  <a:lnTo>
                    <a:pt x="329311" y="32385"/>
                  </a:lnTo>
                  <a:cubicBezTo>
                    <a:pt x="331977" y="38862"/>
                    <a:pt x="333247" y="45593"/>
                    <a:pt x="333247" y="52451"/>
                  </a:cubicBezTo>
                  <a:lnTo>
                    <a:pt x="328421" y="52451"/>
                  </a:lnTo>
                  <a:lnTo>
                    <a:pt x="333247" y="52451"/>
                  </a:lnTo>
                  <a:lnTo>
                    <a:pt x="333247" y="290449"/>
                  </a:lnTo>
                  <a:lnTo>
                    <a:pt x="328421" y="290449"/>
                  </a:lnTo>
                  <a:lnTo>
                    <a:pt x="333247" y="290449"/>
                  </a:lnTo>
                  <a:cubicBezTo>
                    <a:pt x="333247" y="297434"/>
                    <a:pt x="331977" y="304038"/>
                    <a:pt x="329311" y="310515"/>
                  </a:cubicBezTo>
                  <a:lnTo>
                    <a:pt x="324865" y="308737"/>
                  </a:lnTo>
                  <a:lnTo>
                    <a:pt x="329311" y="310515"/>
                  </a:lnTo>
                  <a:cubicBezTo>
                    <a:pt x="326644" y="316992"/>
                    <a:pt x="322833" y="322580"/>
                    <a:pt x="317881" y="327533"/>
                  </a:cubicBezTo>
                  <a:lnTo>
                    <a:pt x="317881" y="327533"/>
                  </a:lnTo>
                  <a:lnTo>
                    <a:pt x="317881" y="327533"/>
                  </a:lnTo>
                  <a:cubicBezTo>
                    <a:pt x="312927" y="332486"/>
                    <a:pt x="307340" y="336296"/>
                    <a:pt x="300863" y="338963"/>
                  </a:cubicBezTo>
                  <a:lnTo>
                    <a:pt x="300863" y="338963"/>
                  </a:lnTo>
                  <a:lnTo>
                    <a:pt x="300863" y="338963"/>
                  </a:lnTo>
                  <a:cubicBezTo>
                    <a:pt x="294386" y="341630"/>
                    <a:pt x="287782" y="342900"/>
                    <a:pt x="280797" y="342900"/>
                  </a:cubicBezTo>
                  <a:lnTo>
                    <a:pt x="280797" y="338074"/>
                  </a:lnTo>
                  <a:lnTo>
                    <a:pt x="280797" y="342900"/>
                  </a:lnTo>
                  <a:lnTo>
                    <a:pt x="52451" y="342900"/>
                  </a:lnTo>
                  <a:lnTo>
                    <a:pt x="52451" y="338074"/>
                  </a:lnTo>
                  <a:lnTo>
                    <a:pt x="52451" y="342900"/>
                  </a:lnTo>
                  <a:cubicBezTo>
                    <a:pt x="45466" y="342900"/>
                    <a:pt x="38735" y="341503"/>
                    <a:pt x="32385" y="338963"/>
                  </a:cubicBezTo>
                  <a:lnTo>
                    <a:pt x="32385" y="338963"/>
                  </a:lnTo>
                  <a:lnTo>
                    <a:pt x="32385" y="338963"/>
                  </a:lnTo>
                  <a:cubicBezTo>
                    <a:pt x="25908" y="336296"/>
                    <a:pt x="20320" y="332486"/>
                    <a:pt x="15367" y="327533"/>
                  </a:cubicBezTo>
                  <a:lnTo>
                    <a:pt x="15367" y="327533"/>
                  </a:lnTo>
                  <a:lnTo>
                    <a:pt x="15367" y="327533"/>
                  </a:lnTo>
                  <a:cubicBezTo>
                    <a:pt x="10414" y="322580"/>
                    <a:pt x="6604" y="316865"/>
                    <a:pt x="3937" y="310515"/>
                  </a:cubicBezTo>
                  <a:lnTo>
                    <a:pt x="3937" y="310515"/>
                  </a:lnTo>
                  <a:lnTo>
                    <a:pt x="3937" y="310515"/>
                  </a:lnTo>
                  <a:cubicBezTo>
                    <a:pt x="1270" y="304038"/>
                    <a:pt x="0" y="297434"/>
                    <a:pt x="0" y="290449"/>
                  </a:cubicBezTo>
                  <a:lnTo>
                    <a:pt x="4826" y="290449"/>
                  </a:lnTo>
                  <a:lnTo>
                    <a:pt x="0" y="290449"/>
                  </a:lnTo>
                  <a:moveTo>
                    <a:pt x="9525" y="290449"/>
                  </a:moveTo>
                  <a:cubicBezTo>
                    <a:pt x="9525" y="296164"/>
                    <a:pt x="10668" y="301625"/>
                    <a:pt x="12827" y="306832"/>
                  </a:cubicBezTo>
                  <a:lnTo>
                    <a:pt x="8382" y="308610"/>
                  </a:lnTo>
                  <a:lnTo>
                    <a:pt x="12827" y="306832"/>
                  </a:lnTo>
                  <a:cubicBezTo>
                    <a:pt x="14986" y="312166"/>
                    <a:pt x="18161" y="316738"/>
                    <a:pt x="22098" y="320802"/>
                  </a:cubicBezTo>
                  <a:lnTo>
                    <a:pt x="18669" y="324231"/>
                  </a:lnTo>
                  <a:lnTo>
                    <a:pt x="21972" y="320802"/>
                  </a:lnTo>
                  <a:cubicBezTo>
                    <a:pt x="26036" y="324866"/>
                    <a:pt x="30607" y="327914"/>
                    <a:pt x="35942" y="330073"/>
                  </a:cubicBezTo>
                  <a:lnTo>
                    <a:pt x="34163" y="334518"/>
                  </a:lnTo>
                  <a:lnTo>
                    <a:pt x="35942" y="330073"/>
                  </a:lnTo>
                  <a:cubicBezTo>
                    <a:pt x="41149" y="332233"/>
                    <a:pt x="46737" y="333376"/>
                    <a:pt x="52325" y="333376"/>
                  </a:cubicBezTo>
                  <a:lnTo>
                    <a:pt x="280671" y="333376"/>
                  </a:lnTo>
                  <a:cubicBezTo>
                    <a:pt x="286386" y="333376"/>
                    <a:pt x="291847" y="332233"/>
                    <a:pt x="297054" y="330073"/>
                  </a:cubicBezTo>
                  <a:lnTo>
                    <a:pt x="298832" y="334518"/>
                  </a:lnTo>
                  <a:lnTo>
                    <a:pt x="297054" y="330073"/>
                  </a:lnTo>
                  <a:cubicBezTo>
                    <a:pt x="302388" y="327914"/>
                    <a:pt x="306960" y="324739"/>
                    <a:pt x="311024" y="320802"/>
                  </a:cubicBezTo>
                  <a:lnTo>
                    <a:pt x="314326" y="324231"/>
                  </a:lnTo>
                  <a:lnTo>
                    <a:pt x="310897" y="320802"/>
                  </a:lnTo>
                  <a:cubicBezTo>
                    <a:pt x="314961" y="316738"/>
                    <a:pt x="318009" y="312166"/>
                    <a:pt x="320168" y="306832"/>
                  </a:cubicBezTo>
                  <a:lnTo>
                    <a:pt x="320168" y="306832"/>
                  </a:lnTo>
                  <a:lnTo>
                    <a:pt x="320168" y="306832"/>
                  </a:lnTo>
                  <a:cubicBezTo>
                    <a:pt x="322328" y="301498"/>
                    <a:pt x="323471" y="296037"/>
                    <a:pt x="323471" y="290449"/>
                  </a:cubicBezTo>
                  <a:lnTo>
                    <a:pt x="323471" y="52451"/>
                  </a:lnTo>
                  <a:cubicBezTo>
                    <a:pt x="323471" y="46736"/>
                    <a:pt x="322328" y="41275"/>
                    <a:pt x="320168" y="35941"/>
                  </a:cubicBezTo>
                  <a:lnTo>
                    <a:pt x="324614" y="34163"/>
                  </a:lnTo>
                  <a:lnTo>
                    <a:pt x="320168" y="35941"/>
                  </a:lnTo>
                  <a:cubicBezTo>
                    <a:pt x="318009" y="30734"/>
                    <a:pt x="314834" y="26035"/>
                    <a:pt x="310897" y="21971"/>
                  </a:cubicBezTo>
                  <a:lnTo>
                    <a:pt x="314326" y="18542"/>
                  </a:lnTo>
                  <a:lnTo>
                    <a:pt x="311024" y="21971"/>
                  </a:lnTo>
                  <a:cubicBezTo>
                    <a:pt x="306960" y="17907"/>
                    <a:pt x="302388" y="14859"/>
                    <a:pt x="297054" y="12700"/>
                  </a:cubicBezTo>
                  <a:lnTo>
                    <a:pt x="297054" y="12700"/>
                  </a:lnTo>
                  <a:lnTo>
                    <a:pt x="297054" y="12700"/>
                  </a:lnTo>
                  <a:cubicBezTo>
                    <a:pt x="291847" y="10541"/>
                    <a:pt x="286259" y="9398"/>
                    <a:pt x="280671" y="9398"/>
                  </a:cubicBezTo>
                  <a:lnTo>
                    <a:pt x="52451" y="9398"/>
                  </a:lnTo>
                  <a:cubicBezTo>
                    <a:pt x="46736" y="9398"/>
                    <a:pt x="41275" y="10541"/>
                    <a:pt x="36068" y="12700"/>
                  </a:cubicBezTo>
                  <a:lnTo>
                    <a:pt x="36068" y="12700"/>
                  </a:lnTo>
                  <a:lnTo>
                    <a:pt x="36068" y="12700"/>
                  </a:lnTo>
                  <a:cubicBezTo>
                    <a:pt x="30734" y="14859"/>
                    <a:pt x="26162" y="18034"/>
                    <a:pt x="22098" y="21971"/>
                  </a:cubicBezTo>
                  <a:lnTo>
                    <a:pt x="18796" y="18542"/>
                  </a:lnTo>
                  <a:lnTo>
                    <a:pt x="22225" y="21971"/>
                  </a:lnTo>
                  <a:cubicBezTo>
                    <a:pt x="18161" y="26035"/>
                    <a:pt x="15113" y="30607"/>
                    <a:pt x="12953" y="35941"/>
                  </a:cubicBezTo>
                  <a:lnTo>
                    <a:pt x="12953" y="35941"/>
                  </a:lnTo>
                  <a:lnTo>
                    <a:pt x="12953" y="35941"/>
                  </a:lnTo>
                  <a:cubicBezTo>
                    <a:pt x="10794" y="41148"/>
                    <a:pt x="9651" y="46736"/>
                    <a:pt x="9651" y="52324"/>
                  </a:cubicBezTo>
                  <a:lnTo>
                    <a:pt x="9651" y="290449"/>
                  </a:lnTo>
                  <a:close/>
                </a:path>
              </a:pathLst>
            </a:custGeom>
            <a:solidFill>
              <a:srgbClr val="6D9121"/>
            </a:solidFill>
          </p:spPr>
        </p:sp>
        <p:sp>
          <p:nvSpPr>
            <p:cNvPr name="Freeform 10" id="10"/>
            <p:cNvSpPr/>
            <p:nvPr/>
          </p:nvSpPr>
          <p:spPr>
            <a:xfrm flipH="false" flipV="false" rot="0">
              <a:off x="7611873" y="6039993"/>
              <a:ext cx="333881" cy="333630"/>
            </a:xfrm>
            <a:custGeom>
              <a:avLst/>
              <a:gdLst/>
              <a:ahLst/>
              <a:cxnLst/>
              <a:rect r="r" b="b" t="t" l="l"/>
              <a:pathLst>
                <a:path h="333630" w="333881">
                  <a:moveTo>
                    <a:pt x="253" y="285877"/>
                  </a:moveTo>
                  <a:lnTo>
                    <a:pt x="253" y="47879"/>
                  </a:lnTo>
                  <a:cubicBezTo>
                    <a:pt x="253" y="41529"/>
                    <a:pt x="1523" y="35433"/>
                    <a:pt x="3936" y="29591"/>
                  </a:cubicBezTo>
                  <a:cubicBezTo>
                    <a:pt x="6349" y="23749"/>
                    <a:pt x="9778" y="18542"/>
                    <a:pt x="14350" y="14097"/>
                  </a:cubicBezTo>
                  <a:cubicBezTo>
                    <a:pt x="18922" y="9652"/>
                    <a:pt x="24002" y="6223"/>
                    <a:pt x="29844" y="3683"/>
                  </a:cubicBezTo>
                  <a:cubicBezTo>
                    <a:pt x="35685" y="1143"/>
                    <a:pt x="41782" y="0"/>
                    <a:pt x="48132" y="0"/>
                  </a:cubicBezTo>
                  <a:lnTo>
                    <a:pt x="286002" y="0"/>
                  </a:lnTo>
                  <a:cubicBezTo>
                    <a:pt x="292352" y="0"/>
                    <a:pt x="298448" y="1143"/>
                    <a:pt x="304290" y="3683"/>
                  </a:cubicBezTo>
                  <a:cubicBezTo>
                    <a:pt x="310133" y="6223"/>
                    <a:pt x="315339" y="9525"/>
                    <a:pt x="319784" y="14097"/>
                  </a:cubicBezTo>
                  <a:cubicBezTo>
                    <a:pt x="324229" y="18669"/>
                    <a:pt x="327658" y="23749"/>
                    <a:pt x="330198" y="29591"/>
                  </a:cubicBezTo>
                  <a:cubicBezTo>
                    <a:pt x="332738" y="35433"/>
                    <a:pt x="333881" y="41529"/>
                    <a:pt x="333881" y="47879"/>
                  </a:cubicBezTo>
                  <a:lnTo>
                    <a:pt x="333881" y="285877"/>
                  </a:lnTo>
                  <a:cubicBezTo>
                    <a:pt x="333881" y="292227"/>
                    <a:pt x="332611" y="298323"/>
                    <a:pt x="330198" y="304165"/>
                  </a:cubicBezTo>
                  <a:cubicBezTo>
                    <a:pt x="327785" y="310007"/>
                    <a:pt x="324356" y="315214"/>
                    <a:pt x="319784" y="319659"/>
                  </a:cubicBezTo>
                  <a:cubicBezTo>
                    <a:pt x="315212" y="324104"/>
                    <a:pt x="310132" y="327533"/>
                    <a:pt x="304290" y="329946"/>
                  </a:cubicBezTo>
                  <a:cubicBezTo>
                    <a:pt x="298449" y="332359"/>
                    <a:pt x="292352" y="333629"/>
                    <a:pt x="286002" y="333629"/>
                  </a:cubicBezTo>
                  <a:lnTo>
                    <a:pt x="47878" y="333629"/>
                  </a:lnTo>
                  <a:cubicBezTo>
                    <a:pt x="41528" y="333629"/>
                    <a:pt x="35432" y="332359"/>
                    <a:pt x="29590" y="329946"/>
                  </a:cubicBezTo>
                  <a:cubicBezTo>
                    <a:pt x="23748" y="327533"/>
                    <a:pt x="18541" y="324104"/>
                    <a:pt x="14096" y="319659"/>
                  </a:cubicBezTo>
                  <a:cubicBezTo>
                    <a:pt x="9652" y="315214"/>
                    <a:pt x="6222" y="310007"/>
                    <a:pt x="3682" y="304165"/>
                  </a:cubicBezTo>
                  <a:cubicBezTo>
                    <a:pt x="1142" y="298323"/>
                    <a:pt x="0" y="292227"/>
                    <a:pt x="0" y="285877"/>
                  </a:cubicBezTo>
                </a:path>
              </a:pathLst>
            </a:custGeom>
            <a:solidFill>
              <a:srgbClr val="547808"/>
            </a:solidFill>
          </p:spPr>
        </p:sp>
        <p:sp>
          <p:nvSpPr>
            <p:cNvPr name="Freeform 11" id="11"/>
            <p:cNvSpPr/>
            <p:nvPr/>
          </p:nvSpPr>
          <p:spPr>
            <a:xfrm flipH="false" flipV="false" rot="0">
              <a:off x="7607299" y="6035421"/>
              <a:ext cx="342775" cy="342900"/>
            </a:xfrm>
            <a:custGeom>
              <a:avLst/>
              <a:gdLst/>
              <a:ahLst/>
              <a:cxnLst/>
              <a:rect r="r" b="b" t="t" l="l"/>
              <a:pathLst>
                <a:path h="342900" w="342775">
                  <a:moveTo>
                    <a:pt x="1" y="290449"/>
                  </a:moveTo>
                  <a:lnTo>
                    <a:pt x="1" y="52451"/>
                  </a:lnTo>
                  <a:lnTo>
                    <a:pt x="4827" y="52451"/>
                  </a:lnTo>
                  <a:lnTo>
                    <a:pt x="1" y="52451"/>
                  </a:lnTo>
                  <a:cubicBezTo>
                    <a:pt x="1" y="45466"/>
                    <a:pt x="1271" y="38735"/>
                    <a:pt x="3938" y="32385"/>
                  </a:cubicBezTo>
                  <a:lnTo>
                    <a:pt x="8383" y="34163"/>
                  </a:lnTo>
                  <a:lnTo>
                    <a:pt x="3938" y="32385"/>
                  </a:lnTo>
                  <a:cubicBezTo>
                    <a:pt x="6605" y="25908"/>
                    <a:pt x="10415" y="20320"/>
                    <a:pt x="15368" y="15367"/>
                  </a:cubicBezTo>
                  <a:lnTo>
                    <a:pt x="15368" y="15367"/>
                  </a:lnTo>
                  <a:lnTo>
                    <a:pt x="15368" y="15367"/>
                  </a:lnTo>
                  <a:cubicBezTo>
                    <a:pt x="20321" y="10414"/>
                    <a:pt x="25909" y="6604"/>
                    <a:pt x="32387" y="3937"/>
                  </a:cubicBezTo>
                  <a:lnTo>
                    <a:pt x="34165" y="8382"/>
                  </a:lnTo>
                  <a:lnTo>
                    <a:pt x="32387" y="3937"/>
                  </a:lnTo>
                  <a:cubicBezTo>
                    <a:pt x="38864" y="1270"/>
                    <a:pt x="45468" y="0"/>
                    <a:pt x="52453" y="0"/>
                  </a:cubicBezTo>
                  <a:lnTo>
                    <a:pt x="52453" y="4826"/>
                  </a:lnTo>
                  <a:lnTo>
                    <a:pt x="52453" y="0"/>
                  </a:lnTo>
                  <a:lnTo>
                    <a:pt x="290324" y="0"/>
                  </a:lnTo>
                  <a:lnTo>
                    <a:pt x="290324" y="4826"/>
                  </a:lnTo>
                  <a:lnTo>
                    <a:pt x="290324" y="0"/>
                  </a:lnTo>
                  <a:cubicBezTo>
                    <a:pt x="297308" y="0"/>
                    <a:pt x="304040" y="1270"/>
                    <a:pt x="310390" y="3937"/>
                  </a:cubicBezTo>
                  <a:lnTo>
                    <a:pt x="308612" y="8382"/>
                  </a:lnTo>
                  <a:lnTo>
                    <a:pt x="310390" y="3937"/>
                  </a:lnTo>
                  <a:cubicBezTo>
                    <a:pt x="316867" y="6604"/>
                    <a:pt x="322455" y="10414"/>
                    <a:pt x="327408" y="15367"/>
                  </a:cubicBezTo>
                  <a:lnTo>
                    <a:pt x="327408" y="15367"/>
                  </a:lnTo>
                  <a:lnTo>
                    <a:pt x="327408" y="15367"/>
                  </a:lnTo>
                  <a:cubicBezTo>
                    <a:pt x="332361" y="20320"/>
                    <a:pt x="336171" y="25908"/>
                    <a:pt x="338838" y="32385"/>
                  </a:cubicBezTo>
                  <a:lnTo>
                    <a:pt x="338838" y="32385"/>
                  </a:lnTo>
                  <a:lnTo>
                    <a:pt x="338838" y="32385"/>
                  </a:lnTo>
                  <a:cubicBezTo>
                    <a:pt x="341506" y="38862"/>
                    <a:pt x="342775" y="45593"/>
                    <a:pt x="342775" y="52451"/>
                  </a:cubicBezTo>
                  <a:lnTo>
                    <a:pt x="337949" y="52451"/>
                  </a:lnTo>
                  <a:lnTo>
                    <a:pt x="342775" y="52451"/>
                  </a:lnTo>
                  <a:lnTo>
                    <a:pt x="342775" y="290449"/>
                  </a:lnTo>
                  <a:lnTo>
                    <a:pt x="337949" y="290449"/>
                  </a:lnTo>
                  <a:lnTo>
                    <a:pt x="342775" y="290449"/>
                  </a:lnTo>
                  <a:cubicBezTo>
                    <a:pt x="342775" y="297434"/>
                    <a:pt x="341506" y="304038"/>
                    <a:pt x="338838" y="310515"/>
                  </a:cubicBezTo>
                  <a:lnTo>
                    <a:pt x="338838" y="310515"/>
                  </a:lnTo>
                  <a:lnTo>
                    <a:pt x="338838" y="310515"/>
                  </a:lnTo>
                  <a:cubicBezTo>
                    <a:pt x="336171" y="316992"/>
                    <a:pt x="332361" y="322580"/>
                    <a:pt x="327408" y="327533"/>
                  </a:cubicBezTo>
                  <a:lnTo>
                    <a:pt x="327408" y="327533"/>
                  </a:lnTo>
                  <a:lnTo>
                    <a:pt x="327408" y="327533"/>
                  </a:lnTo>
                  <a:cubicBezTo>
                    <a:pt x="322455" y="332486"/>
                    <a:pt x="316867" y="336296"/>
                    <a:pt x="310390" y="338963"/>
                  </a:cubicBezTo>
                  <a:lnTo>
                    <a:pt x="310390" y="338963"/>
                  </a:lnTo>
                  <a:lnTo>
                    <a:pt x="310390" y="338963"/>
                  </a:lnTo>
                  <a:cubicBezTo>
                    <a:pt x="303913" y="341630"/>
                    <a:pt x="297308" y="342900"/>
                    <a:pt x="290324" y="342900"/>
                  </a:cubicBezTo>
                  <a:lnTo>
                    <a:pt x="290324" y="338074"/>
                  </a:lnTo>
                  <a:lnTo>
                    <a:pt x="290324" y="342900"/>
                  </a:lnTo>
                  <a:lnTo>
                    <a:pt x="52452" y="342900"/>
                  </a:lnTo>
                  <a:lnTo>
                    <a:pt x="52452" y="338074"/>
                  </a:lnTo>
                  <a:lnTo>
                    <a:pt x="52452" y="342900"/>
                  </a:lnTo>
                  <a:cubicBezTo>
                    <a:pt x="45467" y="342900"/>
                    <a:pt x="38736" y="341503"/>
                    <a:pt x="32386" y="338963"/>
                  </a:cubicBezTo>
                  <a:lnTo>
                    <a:pt x="32386" y="338963"/>
                  </a:lnTo>
                  <a:lnTo>
                    <a:pt x="32386" y="338963"/>
                  </a:lnTo>
                  <a:cubicBezTo>
                    <a:pt x="25909" y="336296"/>
                    <a:pt x="20321" y="332486"/>
                    <a:pt x="15368" y="327533"/>
                  </a:cubicBezTo>
                  <a:lnTo>
                    <a:pt x="15368" y="327533"/>
                  </a:lnTo>
                  <a:lnTo>
                    <a:pt x="15368" y="327533"/>
                  </a:lnTo>
                  <a:cubicBezTo>
                    <a:pt x="10414" y="322580"/>
                    <a:pt x="6604" y="316865"/>
                    <a:pt x="3937" y="310515"/>
                  </a:cubicBezTo>
                  <a:lnTo>
                    <a:pt x="3937" y="310515"/>
                  </a:lnTo>
                  <a:lnTo>
                    <a:pt x="3937" y="310515"/>
                  </a:lnTo>
                  <a:cubicBezTo>
                    <a:pt x="1270" y="304038"/>
                    <a:pt x="0" y="297434"/>
                    <a:pt x="0" y="290449"/>
                  </a:cubicBezTo>
                  <a:lnTo>
                    <a:pt x="4826" y="290449"/>
                  </a:lnTo>
                  <a:lnTo>
                    <a:pt x="1" y="290449"/>
                  </a:lnTo>
                  <a:moveTo>
                    <a:pt x="9526" y="290449"/>
                  </a:moveTo>
                  <a:cubicBezTo>
                    <a:pt x="9526" y="296164"/>
                    <a:pt x="10669" y="301625"/>
                    <a:pt x="12828" y="306832"/>
                  </a:cubicBezTo>
                  <a:lnTo>
                    <a:pt x="8383" y="308610"/>
                  </a:lnTo>
                  <a:lnTo>
                    <a:pt x="12828" y="306832"/>
                  </a:lnTo>
                  <a:cubicBezTo>
                    <a:pt x="14987" y="312166"/>
                    <a:pt x="18162" y="316738"/>
                    <a:pt x="22099" y="320802"/>
                  </a:cubicBezTo>
                  <a:lnTo>
                    <a:pt x="18670" y="324231"/>
                  </a:lnTo>
                  <a:lnTo>
                    <a:pt x="21972" y="320802"/>
                  </a:lnTo>
                  <a:cubicBezTo>
                    <a:pt x="26036" y="324866"/>
                    <a:pt x="30608" y="327914"/>
                    <a:pt x="35941" y="330073"/>
                  </a:cubicBezTo>
                  <a:lnTo>
                    <a:pt x="34163" y="334518"/>
                  </a:lnTo>
                  <a:lnTo>
                    <a:pt x="35941" y="330073"/>
                  </a:lnTo>
                  <a:cubicBezTo>
                    <a:pt x="41148" y="332233"/>
                    <a:pt x="46736" y="333376"/>
                    <a:pt x="52324" y="333376"/>
                  </a:cubicBezTo>
                  <a:lnTo>
                    <a:pt x="290195" y="333376"/>
                  </a:lnTo>
                  <a:cubicBezTo>
                    <a:pt x="295910" y="333376"/>
                    <a:pt x="301371" y="332233"/>
                    <a:pt x="306578" y="330073"/>
                  </a:cubicBezTo>
                  <a:lnTo>
                    <a:pt x="308356" y="334518"/>
                  </a:lnTo>
                  <a:lnTo>
                    <a:pt x="306578" y="330073"/>
                  </a:lnTo>
                  <a:cubicBezTo>
                    <a:pt x="311911" y="327914"/>
                    <a:pt x="316484" y="324739"/>
                    <a:pt x="320547" y="320802"/>
                  </a:cubicBezTo>
                  <a:lnTo>
                    <a:pt x="323849" y="324231"/>
                  </a:lnTo>
                  <a:lnTo>
                    <a:pt x="320420" y="320929"/>
                  </a:lnTo>
                  <a:cubicBezTo>
                    <a:pt x="324484" y="316865"/>
                    <a:pt x="327532" y="312293"/>
                    <a:pt x="329691" y="306959"/>
                  </a:cubicBezTo>
                  <a:lnTo>
                    <a:pt x="334136" y="308737"/>
                  </a:lnTo>
                  <a:lnTo>
                    <a:pt x="329691" y="306959"/>
                  </a:lnTo>
                  <a:cubicBezTo>
                    <a:pt x="331850" y="301625"/>
                    <a:pt x="332993" y="296164"/>
                    <a:pt x="332993" y="290576"/>
                  </a:cubicBezTo>
                  <a:lnTo>
                    <a:pt x="332993" y="52451"/>
                  </a:lnTo>
                  <a:cubicBezTo>
                    <a:pt x="332993" y="46736"/>
                    <a:pt x="331850" y="41275"/>
                    <a:pt x="329691" y="35941"/>
                  </a:cubicBezTo>
                  <a:lnTo>
                    <a:pt x="334136" y="34163"/>
                  </a:lnTo>
                  <a:lnTo>
                    <a:pt x="329691" y="35941"/>
                  </a:lnTo>
                  <a:cubicBezTo>
                    <a:pt x="327532" y="30734"/>
                    <a:pt x="324357" y="26035"/>
                    <a:pt x="320420" y="21971"/>
                  </a:cubicBezTo>
                  <a:lnTo>
                    <a:pt x="323849" y="18669"/>
                  </a:lnTo>
                  <a:lnTo>
                    <a:pt x="320547" y="22098"/>
                  </a:lnTo>
                  <a:cubicBezTo>
                    <a:pt x="316483" y="18034"/>
                    <a:pt x="311911" y="14986"/>
                    <a:pt x="306578" y="12826"/>
                  </a:cubicBezTo>
                  <a:lnTo>
                    <a:pt x="306578" y="12826"/>
                  </a:lnTo>
                  <a:lnTo>
                    <a:pt x="306578" y="12826"/>
                  </a:lnTo>
                  <a:cubicBezTo>
                    <a:pt x="301371" y="10667"/>
                    <a:pt x="295783" y="9524"/>
                    <a:pt x="290195" y="9524"/>
                  </a:cubicBezTo>
                  <a:lnTo>
                    <a:pt x="52452" y="9524"/>
                  </a:lnTo>
                  <a:cubicBezTo>
                    <a:pt x="46737" y="9524"/>
                    <a:pt x="41276" y="10667"/>
                    <a:pt x="36069" y="12826"/>
                  </a:cubicBezTo>
                  <a:lnTo>
                    <a:pt x="36069" y="12826"/>
                  </a:lnTo>
                  <a:lnTo>
                    <a:pt x="36069" y="12826"/>
                  </a:lnTo>
                  <a:cubicBezTo>
                    <a:pt x="30736" y="14986"/>
                    <a:pt x="26163" y="18161"/>
                    <a:pt x="22100" y="22098"/>
                  </a:cubicBezTo>
                  <a:lnTo>
                    <a:pt x="18798" y="18669"/>
                  </a:lnTo>
                  <a:lnTo>
                    <a:pt x="22227" y="22098"/>
                  </a:lnTo>
                  <a:cubicBezTo>
                    <a:pt x="18163" y="26162"/>
                    <a:pt x="15115" y="30734"/>
                    <a:pt x="12956" y="36068"/>
                  </a:cubicBezTo>
                  <a:lnTo>
                    <a:pt x="12956" y="36068"/>
                  </a:lnTo>
                  <a:lnTo>
                    <a:pt x="12956" y="36068"/>
                  </a:lnTo>
                  <a:cubicBezTo>
                    <a:pt x="10797" y="41275"/>
                    <a:pt x="9654" y="46863"/>
                    <a:pt x="9654" y="52451"/>
                  </a:cubicBezTo>
                  <a:lnTo>
                    <a:pt x="9654" y="290449"/>
                  </a:lnTo>
                  <a:close/>
                </a:path>
              </a:pathLst>
            </a:custGeom>
            <a:solidFill>
              <a:srgbClr val="6D9121"/>
            </a:solidFill>
          </p:spPr>
        </p:sp>
        <p:sp>
          <p:nvSpPr>
            <p:cNvPr name="Freeform 12" id="12"/>
            <p:cNvSpPr/>
            <p:nvPr/>
          </p:nvSpPr>
          <p:spPr>
            <a:xfrm flipH="false" flipV="false" rot="0">
              <a:off x="663575" y="8007096"/>
              <a:ext cx="19050" cy="819150"/>
            </a:xfrm>
            <a:custGeom>
              <a:avLst/>
              <a:gdLst/>
              <a:ahLst/>
              <a:cxnLst/>
              <a:rect r="r" b="b" t="t" l="l"/>
              <a:pathLst>
                <a:path h="819150" w="19050">
                  <a:moveTo>
                    <a:pt x="0" y="819150"/>
                  </a:moveTo>
                  <a:lnTo>
                    <a:pt x="19050" y="819150"/>
                  </a:lnTo>
                  <a:lnTo>
                    <a:pt x="19050" y="0"/>
                  </a:lnTo>
                  <a:lnTo>
                    <a:pt x="0" y="0"/>
                  </a:lnTo>
                  <a:close/>
                </a:path>
              </a:pathLst>
            </a:custGeom>
            <a:solidFill>
              <a:srgbClr val="A9F00F"/>
            </a:solidFill>
          </p:spPr>
        </p:sp>
      </p:grpSp>
      <p:sp>
        <p:nvSpPr>
          <p:cNvPr name="TextBox 13" id="13"/>
          <p:cNvSpPr txBox="true"/>
          <p:nvPr/>
        </p:nvSpPr>
        <p:spPr>
          <a:xfrm rot="0">
            <a:off x="600075" y="1449172"/>
            <a:ext cx="10253967" cy="2435562"/>
          </a:xfrm>
          <a:prstGeom prst="rect">
            <a:avLst/>
          </a:prstGeom>
        </p:spPr>
        <p:txBody>
          <a:bodyPr anchor="t" rtlCol="false" tIns="0" lIns="0" bIns="0" rIns="0">
            <a:spAutoFit/>
          </a:bodyPr>
          <a:lstStyle/>
          <a:p>
            <a:pPr algn="l">
              <a:lnSpc>
                <a:spcPts val="3676"/>
              </a:lnSpc>
            </a:pPr>
            <a:r>
              <a:rPr lang="en-US" b="true" sz="2952" spc="-2">
                <a:solidFill>
                  <a:srgbClr val="F0F4F1"/>
                </a:solidFill>
                <a:latin typeface="IBM Plex Sans Bold"/>
                <a:ea typeface="IBM Plex Sans Bold"/>
                <a:cs typeface="IBM Plex Sans Bold"/>
                <a:sym typeface="IBM Plex Sans Bold"/>
              </a:rPr>
              <a:t>Conclusion: Securing Agriculture's Future in a Changing Climate</a:t>
            </a:r>
          </a:p>
          <a:p>
            <a:pPr algn="l">
              <a:lnSpc>
                <a:spcPts val="5101"/>
              </a:lnSpc>
            </a:pPr>
            <a:r>
              <a:rPr lang="en-US" b="true" sz="4074" spc="-4">
                <a:solidFill>
                  <a:srgbClr val="A9F00F"/>
                </a:solidFill>
                <a:latin typeface="IBM Plex Sans Bold"/>
                <a:ea typeface="IBM Plex Sans Bold"/>
                <a:cs typeface="IBM Plex Sans Bold"/>
                <a:sym typeface="IBM Plex Sans Bold"/>
              </a:rPr>
              <a:t>The Challenge is Unprecedented</a:t>
            </a:r>
          </a:p>
        </p:txBody>
      </p:sp>
      <p:sp>
        <p:nvSpPr>
          <p:cNvPr name="TextBox 14" id="14"/>
          <p:cNvSpPr txBox="true"/>
          <p:nvPr/>
        </p:nvSpPr>
        <p:spPr>
          <a:xfrm rot="0">
            <a:off x="1122445" y="4007701"/>
            <a:ext cx="32137" cy="322897"/>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 </a:t>
            </a:r>
          </a:p>
        </p:txBody>
      </p:sp>
      <p:sp>
        <p:nvSpPr>
          <p:cNvPr name="TextBox 15" id="15"/>
          <p:cNvSpPr txBox="true"/>
          <p:nvPr/>
        </p:nvSpPr>
        <p:spPr>
          <a:xfrm rot="0">
            <a:off x="600075" y="4340066"/>
            <a:ext cx="5400304" cy="1763992"/>
          </a:xfrm>
          <a:prstGeom prst="rect">
            <a:avLst/>
          </a:prstGeom>
        </p:spPr>
        <p:txBody>
          <a:bodyPr anchor="t" rtlCol="false" tIns="0" lIns="0" bIns="0" rIns="0">
            <a:spAutoFit/>
          </a:bodyPr>
          <a:lstStyle/>
          <a:p>
            <a:pPr algn="l">
              <a:lnSpc>
                <a:spcPts val="10186"/>
              </a:lnSpc>
            </a:pPr>
            <a:r>
              <a:rPr lang="en-US" b="true" sz="4074" spc="-4">
                <a:solidFill>
                  <a:srgbClr val="547808"/>
                </a:solidFill>
                <a:latin typeface="IBM Plex Sans Bold"/>
                <a:ea typeface="IBM Plex Sans Bold"/>
                <a:cs typeface="IBM Plex Sans Bold"/>
                <a:sym typeface="IBM Plex Sans Bold"/>
              </a:rPr>
              <a:t>But So Is Our </a:t>
            </a:r>
          </a:p>
          <a:p>
            <a:pPr algn="l">
              <a:lnSpc>
                <a:spcPts val="2037"/>
              </a:lnSpc>
            </a:pPr>
            <a:r>
              <a:rPr lang="en-US" b="true" sz="4074">
                <a:solidFill>
                  <a:srgbClr val="547808"/>
                </a:solidFill>
                <a:latin typeface="IBM Plex Sans Bold"/>
                <a:ea typeface="IBM Plex Sans Bold"/>
                <a:cs typeface="IBM Plex Sans Bold"/>
                <a:sym typeface="IBM Plex Sans Bold"/>
              </a:rPr>
              <a:t>Opportunity</a:t>
            </a:r>
          </a:p>
        </p:txBody>
      </p:sp>
      <p:sp>
        <p:nvSpPr>
          <p:cNvPr name="TextBox 16" id="16"/>
          <p:cNvSpPr txBox="true"/>
          <p:nvPr/>
        </p:nvSpPr>
        <p:spPr>
          <a:xfrm rot="0">
            <a:off x="1301715" y="6227026"/>
            <a:ext cx="32137" cy="322897"/>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 </a:t>
            </a:r>
          </a:p>
        </p:txBody>
      </p:sp>
      <p:sp>
        <p:nvSpPr>
          <p:cNvPr name="TextBox 17" id="17"/>
          <p:cNvSpPr txBox="true"/>
          <p:nvPr/>
        </p:nvSpPr>
        <p:spPr>
          <a:xfrm rot="0">
            <a:off x="600075" y="6331801"/>
            <a:ext cx="9858651" cy="21812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Innovationinclimate-smartagriculture,precisionfarmingtechnologies,andresilientcropvarietiesofferspathwaystonotjustsurvive but thrive in a </a:t>
            </a:r>
          </a:p>
        </p:txBody>
      </p:sp>
      <p:sp>
        <p:nvSpPr>
          <p:cNvPr name="TextBox 18" id="18"/>
          <p:cNvSpPr txBox="true"/>
          <p:nvPr/>
        </p:nvSpPr>
        <p:spPr>
          <a:xfrm rot="0">
            <a:off x="600075" y="6569926"/>
            <a:ext cx="6326876" cy="21812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changing</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climate.</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We</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possess</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the</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knowledge</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and</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tools</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needed</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to</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transform</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our</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food</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systems.</a:t>
            </a:r>
          </a:p>
        </p:txBody>
      </p:sp>
      <p:sp>
        <p:nvSpPr>
          <p:cNvPr name="TextBox 19" id="19"/>
          <p:cNvSpPr txBox="true"/>
          <p:nvPr/>
        </p:nvSpPr>
        <p:spPr>
          <a:xfrm rot="0">
            <a:off x="1087631" y="7579576"/>
            <a:ext cx="2620261" cy="951548"/>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Agricultural producers worldwide are adopting climate-smart practices that increase resilience while maintaining </a:t>
            </a:r>
          </a:p>
          <a:p>
            <a:pPr algn="l">
              <a:lnSpc>
                <a:spcPts val="1800"/>
              </a:lnSpc>
            </a:pPr>
            <a:r>
              <a:rPr lang="en-US" sz="1181" spc="-1">
                <a:solidFill>
                  <a:srgbClr val="D7E5D8"/>
                </a:solidFill>
                <a:latin typeface="IBM Plex Sans"/>
                <a:ea typeface="IBM Plex Sans"/>
                <a:cs typeface="IBM Plex Sans"/>
                <a:sym typeface="IBM Plex Sans"/>
              </a:rPr>
              <a:t>productivity and profitability.</a:t>
            </a:r>
          </a:p>
        </p:txBody>
      </p:sp>
      <p:sp>
        <p:nvSpPr>
          <p:cNvPr name="TextBox 20" id="20"/>
          <p:cNvSpPr txBox="true"/>
          <p:nvPr/>
        </p:nvSpPr>
        <p:spPr>
          <a:xfrm rot="0">
            <a:off x="8032547" y="7579576"/>
            <a:ext cx="2521744" cy="951548"/>
          </a:xfrm>
          <a:prstGeom prst="rect">
            <a:avLst/>
          </a:prstGeom>
        </p:spPr>
        <p:txBody>
          <a:bodyPr anchor="t" rtlCol="false" tIns="0" lIns="0" bIns="0" rIns="0">
            <a:spAutoFit/>
          </a:bodyPr>
          <a:lstStyle/>
          <a:p>
            <a:pPr algn="just">
              <a:lnSpc>
                <a:spcPts val="1925"/>
              </a:lnSpc>
            </a:pPr>
            <a:r>
              <a:rPr lang="en-US" sz="1181" spc="-1">
                <a:solidFill>
                  <a:srgbClr val="D7E5D8"/>
                </a:solidFill>
                <a:latin typeface="IBM Plex Sans"/>
                <a:ea typeface="IBM Plex Sans"/>
                <a:cs typeface="IBM Plex Sans"/>
                <a:sym typeface="IBM Plex Sans"/>
              </a:rPr>
              <a:t>Governments and international organizations are investing in climate adaptation and creating policies that </a:t>
            </a:r>
          </a:p>
          <a:p>
            <a:pPr algn="just">
              <a:lnSpc>
                <a:spcPts val="1800"/>
              </a:lnSpc>
            </a:pPr>
            <a:r>
              <a:rPr lang="en-US" sz="1181" spc="-1">
                <a:solidFill>
                  <a:srgbClr val="D7E5D8"/>
                </a:solidFill>
                <a:latin typeface="IBM Plex Sans"/>
                <a:ea typeface="IBM Plex Sans"/>
                <a:cs typeface="IBM Plex Sans"/>
                <a:sym typeface="IBM Plex Sans"/>
              </a:rPr>
              <a:t>support agricultural transformation.</a:t>
            </a:r>
          </a:p>
        </p:txBody>
      </p:sp>
      <p:sp>
        <p:nvSpPr>
          <p:cNvPr name="TextBox 21" id="21"/>
          <p:cNvSpPr txBox="true"/>
          <p:nvPr/>
        </p:nvSpPr>
        <p:spPr>
          <a:xfrm rot="0">
            <a:off x="4560103" y="7817701"/>
            <a:ext cx="2682659" cy="942023"/>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Research institutions are creating drought-tolerant crops, precision </a:t>
            </a:r>
          </a:p>
          <a:p>
            <a:pPr algn="l">
              <a:lnSpc>
                <a:spcPts val="1800"/>
              </a:lnSpc>
            </a:pPr>
            <a:r>
              <a:rPr lang="en-US" sz="1181" spc="-1">
                <a:solidFill>
                  <a:srgbClr val="D7E5D8"/>
                </a:solidFill>
                <a:latin typeface="IBM Plex Sans"/>
                <a:ea typeface="IBM Plex Sans"/>
                <a:cs typeface="IBM Plex Sans"/>
                <a:sym typeface="IBM Plex Sans"/>
              </a:rPr>
              <a:t>technologies, and sustainable practices that address climate challenges.</a:t>
            </a:r>
          </a:p>
        </p:txBody>
      </p:sp>
      <p:sp>
        <p:nvSpPr>
          <p:cNvPr name="TextBox 22" id="22"/>
          <p:cNvSpPr txBox="true"/>
          <p:nvPr/>
        </p:nvSpPr>
        <p:spPr>
          <a:xfrm rot="0">
            <a:off x="825094" y="9017851"/>
            <a:ext cx="10121456" cy="561023"/>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"By embracing climate-smart solutions today, we can ensure food security and sustainable livelihoods for generations to come. The future of agriculture</a:t>
            </a:r>
          </a:p>
          <a:p>
            <a:pPr algn="l">
              <a:lnSpc>
                <a:spcPts val="797"/>
              </a:lnSpc>
            </a:pPr>
            <a:r>
              <a:rPr lang="en-US" sz="1181" spc="-1">
                <a:solidFill>
                  <a:srgbClr val="D7E5D8"/>
                </a:solidFill>
                <a:latin typeface="IBM Plex Sans"/>
                <a:ea typeface="IBM Plex Sans"/>
                <a:cs typeface="IBM Plex Sans"/>
                <a:sym typeface="IBM Plex Sans"/>
              </a:rPr>
              <a:t>4and humanity itself4depends on our collective action in this critical decade."</a:t>
            </a:r>
          </a:p>
        </p:txBody>
      </p:sp>
      <p:sp>
        <p:nvSpPr>
          <p:cNvPr name="TextBox 23" id="23"/>
          <p:cNvSpPr txBox="true"/>
          <p:nvPr/>
        </p:nvSpPr>
        <p:spPr>
          <a:xfrm rot="0">
            <a:off x="600075" y="4112476"/>
            <a:ext cx="10464822" cy="21812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Climatechangeposesthegreatestthreatagriculturehaseverfaced,withrisingtemperatures,shiftingweatherpatterns,andextreme events disrupting food </a:t>
            </a:r>
          </a:p>
        </p:txBody>
      </p:sp>
      <p:sp>
        <p:nvSpPr>
          <p:cNvPr name="TextBox 24" id="24"/>
          <p:cNvSpPr txBox="true"/>
          <p:nvPr/>
        </p:nvSpPr>
        <p:spPr>
          <a:xfrm rot="0">
            <a:off x="600075" y="4350601"/>
            <a:ext cx="6277442" cy="21812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systems</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worldwide.</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The</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stakes</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could</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not</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be</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higher4global</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food</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security</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hangs</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in</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the</a:t>
            </a:r>
            <a:r>
              <a:rPr lang="en-US" sz="1181" spc="-1">
                <a:solidFill>
                  <a:srgbClr val="000000"/>
                </a:solidFill>
                <a:latin typeface="IBM Plex Sans"/>
                <a:ea typeface="IBM Plex Sans"/>
                <a:cs typeface="IBM Plex Sans"/>
                <a:sym typeface="IBM Plex Sans"/>
              </a:rPr>
              <a:t> </a:t>
            </a:r>
            <a:r>
              <a:rPr lang="en-US" sz="1181" spc="-1">
                <a:solidFill>
                  <a:srgbClr val="D7E5D8"/>
                </a:solidFill>
                <a:latin typeface="IBM Plex Sans"/>
                <a:ea typeface="IBM Plex Sans"/>
                <a:cs typeface="IBM Plex Sans"/>
                <a:sym typeface="IBM Plex Sans"/>
              </a:rPr>
              <a:t>balance.</a:t>
            </a:r>
          </a:p>
        </p:txBody>
      </p:sp>
      <p:sp>
        <p:nvSpPr>
          <p:cNvPr name="TextBox 25" id="25"/>
          <p:cNvSpPr txBox="true"/>
          <p:nvPr/>
        </p:nvSpPr>
        <p:spPr>
          <a:xfrm rot="0">
            <a:off x="1087631" y="7038070"/>
            <a:ext cx="2571817" cy="463067"/>
          </a:xfrm>
          <a:prstGeom prst="rect">
            <a:avLst/>
          </a:prstGeom>
        </p:spPr>
        <p:txBody>
          <a:bodyPr anchor="t" rtlCol="false" tIns="0" lIns="0" bIns="0" rIns="0">
            <a:spAutoFit/>
          </a:bodyPr>
          <a:lstStyle/>
          <a:p>
            <a:pPr algn="l">
              <a:lnSpc>
                <a:spcPts val="1874"/>
              </a:lnSpc>
            </a:pPr>
            <a:r>
              <a:rPr lang="en-US" b="true" sz="1476" spc="-1">
                <a:solidFill>
                  <a:srgbClr val="D7E5D8"/>
                </a:solidFill>
                <a:latin typeface="IBM Plex Sans Bold"/>
                <a:ea typeface="IBM Plex Sans Bold"/>
                <a:cs typeface="IBM Plex Sans Bold"/>
                <a:sym typeface="IBM Plex Sans Bold"/>
              </a:rPr>
              <a:t>Farmers</a:t>
            </a:r>
            <a:r>
              <a:rPr lang="en-US" b="true" sz="1476" spc="-1">
                <a:solidFill>
                  <a:srgbClr val="000000"/>
                </a:solidFill>
                <a:latin typeface="IBM Plex Sans Bold"/>
                <a:ea typeface="IBM Plex Sans Bold"/>
                <a:cs typeface="IBM Plex Sans Bold"/>
                <a:sym typeface="IBM Plex Sans Bold"/>
              </a:rPr>
              <a:t> </a:t>
            </a:r>
            <a:r>
              <a:rPr lang="en-US" b="true" sz="1476" spc="-1">
                <a:solidFill>
                  <a:srgbClr val="D7E5D8"/>
                </a:solidFill>
                <a:latin typeface="IBM Plex Sans Bold"/>
                <a:ea typeface="IBM Plex Sans Bold"/>
                <a:cs typeface="IBM Plex Sans Bold"/>
                <a:sym typeface="IBM Plex Sans Bold"/>
              </a:rPr>
              <a:t>Leading Innovation</a:t>
            </a:r>
          </a:p>
        </p:txBody>
      </p:sp>
      <p:sp>
        <p:nvSpPr>
          <p:cNvPr name="TextBox 26" id="26"/>
          <p:cNvSpPr txBox="true"/>
          <p:nvPr/>
        </p:nvSpPr>
        <p:spPr>
          <a:xfrm rot="0">
            <a:off x="4560103" y="7038070"/>
            <a:ext cx="1702594" cy="701192"/>
          </a:xfrm>
          <a:prstGeom prst="rect">
            <a:avLst/>
          </a:prstGeom>
        </p:spPr>
        <p:txBody>
          <a:bodyPr anchor="t" rtlCol="false" tIns="0" lIns="0" bIns="0" rIns="0">
            <a:spAutoFit/>
          </a:bodyPr>
          <a:lstStyle/>
          <a:p>
            <a:pPr algn="l">
              <a:lnSpc>
                <a:spcPts val="1874"/>
              </a:lnSpc>
            </a:pPr>
            <a:r>
              <a:rPr lang="en-US" b="true" sz="1476" spc="-1">
                <a:solidFill>
                  <a:srgbClr val="D7E5D8"/>
                </a:solidFill>
                <a:latin typeface="IBM Plex Sans Bold"/>
                <a:ea typeface="IBM Plex Sans Bold"/>
                <a:cs typeface="IBM Plex Sans Bold"/>
                <a:sym typeface="IBM Plex Sans Bold"/>
              </a:rPr>
              <a:t>Scientists Developing Solutions</a:t>
            </a:r>
          </a:p>
        </p:txBody>
      </p:sp>
      <p:sp>
        <p:nvSpPr>
          <p:cNvPr name="TextBox 27" id="27"/>
          <p:cNvSpPr txBox="true"/>
          <p:nvPr/>
        </p:nvSpPr>
        <p:spPr>
          <a:xfrm rot="0">
            <a:off x="8032547" y="7038070"/>
            <a:ext cx="2600868" cy="463067"/>
          </a:xfrm>
          <a:prstGeom prst="rect">
            <a:avLst/>
          </a:prstGeom>
        </p:spPr>
        <p:txBody>
          <a:bodyPr anchor="t" rtlCol="false" tIns="0" lIns="0" bIns="0" rIns="0">
            <a:spAutoFit/>
          </a:bodyPr>
          <a:lstStyle/>
          <a:p>
            <a:pPr algn="l">
              <a:lnSpc>
                <a:spcPts val="1874"/>
              </a:lnSpc>
            </a:pPr>
            <a:r>
              <a:rPr lang="en-US" b="true" sz="1476" spc="-1">
                <a:solidFill>
                  <a:srgbClr val="D7E5D8"/>
                </a:solidFill>
                <a:latin typeface="IBM Plex Sans Bold"/>
                <a:ea typeface="IBM Plex Sans Bold"/>
                <a:cs typeface="IBM Plex Sans Bold"/>
                <a:sym typeface="IBM Plex Sans Bold"/>
              </a:rPr>
              <a:t>Policymakers Enabling Change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6"/>
        </a:solidFill>
      </p:bgPr>
    </p:bg>
    <p:spTree>
      <p:nvGrpSpPr>
        <p:cNvPr id="1" name=""/>
        <p:cNvGrpSpPr/>
        <p:nvPr/>
      </p:nvGrpSpPr>
      <p:grpSpPr>
        <a:xfrm>
          <a:off x="0" y="0"/>
          <a:ext cx="0" cy="0"/>
          <a:chOff x="0" y="0"/>
          <a:chExt cx="0" cy="0"/>
        </a:xfrm>
      </p:grpSpPr>
      <p:sp>
        <p:nvSpPr>
          <p:cNvPr name="Freeform 2" id="2"/>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2"/>
            <a:stretch>
              <a:fillRect l="-20" t="-3" r="-21" b="0"/>
            </a:stretch>
          </a:blipFill>
        </p:spPr>
      </p:sp>
      <p:sp>
        <p:nvSpPr>
          <p:cNvPr name="Freeform 3" id="3"/>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3"/>
            <a:stretch>
              <a:fillRect l="0" t="-3" r="0" b="0"/>
            </a:stretch>
          </a:blipFill>
        </p:spPr>
      </p:sp>
      <p:grpSp>
        <p:nvGrpSpPr>
          <p:cNvPr name="Group 4" id="4"/>
          <p:cNvGrpSpPr>
            <a:grpSpLocks noChangeAspect="true"/>
          </p:cNvGrpSpPr>
          <p:nvPr/>
        </p:nvGrpSpPr>
        <p:grpSpPr>
          <a:xfrm rot="0">
            <a:off x="-63503" y="2324252"/>
            <a:ext cx="11556997" cy="6565649"/>
            <a:chOff x="0" y="0"/>
            <a:chExt cx="11557000" cy="6565646"/>
          </a:xfrm>
        </p:grpSpPr>
        <p:sp>
          <p:nvSpPr>
            <p:cNvPr name="Freeform 5" id="5"/>
            <p:cNvSpPr/>
            <p:nvPr/>
          </p:nvSpPr>
          <p:spPr>
            <a:xfrm flipH="false" flipV="false" rot="0">
              <a:off x="63500" y="63500"/>
              <a:ext cx="11430000" cy="6438646"/>
            </a:xfrm>
            <a:custGeom>
              <a:avLst/>
              <a:gdLst/>
              <a:ahLst/>
              <a:cxnLst/>
              <a:rect r="r" b="b" t="t" l="l"/>
              <a:pathLst>
                <a:path h="6438646" w="11430000">
                  <a:moveTo>
                    <a:pt x="0" y="0"/>
                  </a:moveTo>
                  <a:lnTo>
                    <a:pt x="0" y="6438646"/>
                  </a:lnTo>
                  <a:lnTo>
                    <a:pt x="11430000" y="6438646"/>
                  </a:lnTo>
                  <a:lnTo>
                    <a:pt x="11430000" y="0"/>
                  </a:lnTo>
                  <a:close/>
                </a:path>
              </a:pathLst>
            </a:custGeom>
            <a:solidFill>
              <a:srgbClr val="152025">
                <a:alpha val="89804"/>
              </a:srgbClr>
            </a:solidFill>
          </p:spPr>
        </p:sp>
        <p:sp>
          <p:nvSpPr>
            <p:cNvPr name="Freeform 6" id="6"/>
            <p:cNvSpPr/>
            <p:nvPr/>
          </p:nvSpPr>
          <p:spPr>
            <a:xfrm flipH="false" flipV="false" rot="0">
              <a:off x="668274" y="2544318"/>
              <a:ext cx="3305302" cy="1829054"/>
            </a:xfrm>
            <a:custGeom>
              <a:avLst/>
              <a:gdLst/>
              <a:ahLst/>
              <a:cxnLst/>
              <a:rect r="r" b="b" t="t" l="l"/>
              <a:pathLst>
                <a:path h="1829054" w="3305302">
                  <a:moveTo>
                    <a:pt x="0" y="1781302"/>
                  </a:moveTo>
                  <a:lnTo>
                    <a:pt x="0" y="47879"/>
                  </a:lnTo>
                  <a:cubicBezTo>
                    <a:pt x="0" y="41529"/>
                    <a:pt x="1270" y="35433"/>
                    <a:pt x="3683" y="29591"/>
                  </a:cubicBezTo>
                  <a:cubicBezTo>
                    <a:pt x="6096" y="23749"/>
                    <a:pt x="9525" y="18542"/>
                    <a:pt x="13970" y="14097"/>
                  </a:cubicBezTo>
                  <a:cubicBezTo>
                    <a:pt x="18415" y="9652"/>
                    <a:pt x="23622" y="6223"/>
                    <a:pt x="29464" y="3683"/>
                  </a:cubicBezTo>
                  <a:cubicBezTo>
                    <a:pt x="35306" y="1143"/>
                    <a:pt x="41402" y="0"/>
                    <a:pt x="47752" y="0"/>
                  </a:cubicBezTo>
                  <a:lnTo>
                    <a:pt x="3257550" y="0"/>
                  </a:lnTo>
                  <a:cubicBezTo>
                    <a:pt x="3263900" y="0"/>
                    <a:pt x="3269996" y="1270"/>
                    <a:pt x="3275838" y="3683"/>
                  </a:cubicBezTo>
                  <a:cubicBezTo>
                    <a:pt x="3281680" y="6096"/>
                    <a:pt x="3286887" y="9525"/>
                    <a:pt x="3291332" y="14097"/>
                  </a:cubicBezTo>
                  <a:cubicBezTo>
                    <a:pt x="3295777" y="18669"/>
                    <a:pt x="3299206" y="23749"/>
                    <a:pt x="3301619" y="29591"/>
                  </a:cubicBezTo>
                  <a:cubicBezTo>
                    <a:pt x="3304032" y="35433"/>
                    <a:pt x="3305302" y="41529"/>
                    <a:pt x="3305302" y="47879"/>
                  </a:cubicBezTo>
                  <a:lnTo>
                    <a:pt x="3305302" y="1781302"/>
                  </a:lnTo>
                  <a:cubicBezTo>
                    <a:pt x="3305302" y="1787652"/>
                    <a:pt x="3304032" y="1793748"/>
                    <a:pt x="3301619" y="1799590"/>
                  </a:cubicBezTo>
                  <a:cubicBezTo>
                    <a:pt x="3299206" y="1805432"/>
                    <a:pt x="3295777" y="1810639"/>
                    <a:pt x="3291332" y="1815084"/>
                  </a:cubicBezTo>
                  <a:cubicBezTo>
                    <a:pt x="3286887" y="1819529"/>
                    <a:pt x="3281680" y="1822958"/>
                    <a:pt x="3275838" y="1825371"/>
                  </a:cubicBezTo>
                  <a:cubicBezTo>
                    <a:pt x="3269996" y="1827784"/>
                    <a:pt x="3263900" y="1829054"/>
                    <a:pt x="3257550" y="1829054"/>
                  </a:cubicBezTo>
                  <a:lnTo>
                    <a:pt x="47752" y="1829054"/>
                  </a:lnTo>
                  <a:cubicBezTo>
                    <a:pt x="41402" y="1829054"/>
                    <a:pt x="35306" y="1827784"/>
                    <a:pt x="29464" y="1825371"/>
                  </a:cubicBezTo>
                  <a:cubicBezTo>
                    <a:pt x="23622" y="1822958"/>
                    <a:pt x="18415" y="1819529"/>
                    <a:pt x="13970" y="1815084"/>
                  </a:cubicBezTo>
                  <a:cubicBezTo>
                    <a:pt x="9525" y="1810639"/>
                    <a:pt x="6096" y="1805432"/>
                    <a:pt x="3683" y="1799590"/>
                  </a:cubicBezTo>
                  <a:cubicBezTo>
                    <a:pt x="1270" y="1793748"/>
                    <a:pt x="0" y="1787652"/>
                    <a:pt x="0" y="1781302"/>
                  </a:cubicBezTo>
                </a:path>
              </a:pathLst>
            </a:custGeom>
            <a:solidFill>
              <a:srgbClr val="547808"/>
            </a:solidFill>
          </p:spPr>
        </p:sp>
        <p:sp>
          <p:nvSpPr>
            <p:cNvPr name="Freeform 7" id="7"/>
            <p:cNvSpPr/>
            <p:nvPr/>
          </p:nvSpPr>
          <p:spPr>
            <a:xfrm flipH="false" flipV="false" rot="0">
              <a:off x="663575" y="2539746"/>
              <a:ext cx="3314700" cy="1838325"/>
            </a:xfrm>
            <a:custGeom>
              <a:avLst/>
              <a:gdLst/>
              <a:ahLst/>
              <a:cxnLst/>
              <a:rect r="r" b="b" t="t" l="l"/>
              <a:pathLst>
                <a:path h="1838325" w="3314700">
                  <a:moveTo>
                    <a:pt x="0" y="1785874"/>
                  </a:moveTo>
                  <a:lnTo>
                    <a:pt x="0" y="52451"/>
                  </a:lnTo>
                  <a:lnTo>
                    <a:pt x="4826" y="52451"/>
                  </a:lnTo>
                  <a:lnTo>
                    <a:pt x="0" y="52451"/>
                  </a:lnTo>
                  <a:cubicBezTo>
                    <a:pt x="0" y="45466"/>
                    <a:pt x="1270" y="38735"/>
                    <a:pt x="3937" y="32385"/>
                  </a:cubicBezTo>
                  <a:lnTo>
                    <a:pt x="8382" y="34163"/>
                  </a:lnTo>
                  <a:lnTo>
                    <a:pt x="3937" y="32385"/>
                  </a:lnTo>
                  <a:cubicBezTo>
                    <a:pt x="6604" y="25908"/>
                    <a:pt x="10414" y="20320"/>
                    <a:pt x="15367" y="15367"/>
                  </a:cubicBezTo>
                  <a:lnTo>
                    <a:pt x="15367" y="15367"/>
                  </a:lnTo>
                  <a:lnTo>
                    <a:pt x="15367" y="15367"/>
                  </a:lnTo>
                  <a:cubicBezTo>
                    <a:pt x="20320" y="10414"/>
                    <a:pt x="25908" y="6604"/>
                    <a:pt x="32385" y="3937"/>
                  </a:cubicBezTo>
                  <a:lnTo>
                    <a:pt x="32385" y="3937"/>
                  </a:lnTo>
                  <a:lnTo>
                    <a:pt x="32385" y="3937"/>
                  </a:lnTo>
                  <a:cubicBezTo>
                    <a:pt x="38862" y="1270"/>
                    <a:pt x="45466" y="0"/>
                    <a:pt x="52451" y="0"/>
                  </a:cubicBezTo>
                  <a:lnTo>
                    <a:pt x="52451" y="4826"/>
                  </a:lnTo>
                  <a:lnTo>
                    <a:pt x="52451" y="0"/>
                  </a:lnTo>
                  <a:lnTo>
                    <a:pt x="3262249" y="0"/>
                  </a:lnTo>
                  <a:lnTo>
                    <a:pt x="3262249" y="4826"/>
                  </a:lnTo>
                  <a:lnTo>
                    <a:pt x="3262249" y="0"/>
                  </a:lnTo>
                  <a:cubicBezTo>
                    <a:pt x="3269234" y="0"/>
                    <a:pt x="3275965" y="1270"/>
                    <a:pt x="3282315" y="3937"/>
                  </a:cubicBezTo>
                  <a:lnTo>
                    <a:pt x="3280537" y="8382"/>
                  </a:lnTo>
                  <a:lnTo>
                    <a:pt x="3282315" y="3937"/>
                  </a:lnTo>
                  <a:cubicBezTo>
                    <a:pt x="3288792" y="6604"/>
                    <a:pt x="3294380" y="10414"/>
                    <a:pt x="3299333" y="15367"/>
                  </a:cubicBezTo>
                  <a:lnTo>
                    <a:pt x="3299333" y="15367"/>
                  </a:lnTo>
                  <a:lnTo>
                    <a:pt x="3299333" y="15367"/>
                  </a:lnTo>
                  <a:cubicBezTo>
                    <a:pt x="3304286" y="20320"/>
                    <a:pt x="3308096" y="26035"/>
                    <a:pt x="3310763" y="32385"/>
                  </a:cubicBezTo>
                  <a:lnTo>
                    <a:pt x="3306318" y="34163"/>
                  </a:lnTo>
                  <a:lnTo>
                    <a:pt x="3310763" y="32385"/>
                  </a:lnTo>
                  <a:cubicBezTo>
                    <a:pt x="3313430" y="38862"/>
                    <a:pt x="3314700" y="45466"/>
                    <a:pt x="3314700" y="52451"/>
                  </a:cubicBezTo>
                  <a:lnTo>
                    <a:pt x="3309874" y="52451"/>
                  </a:lnTo>
                  <a:lnTo>
                    <a:pt x="3314700" y="52451"/>
                  </a:lnTo>
                  <a:lnTo>
                    <a:pt x="3314700" y="1785874"/>
                  </a:lnTo>
                  <a:lnTo>
                    <a:pt x="3309874" y="1785874"/>
                  </a:lnTo>
                  <a:lnTo>
                    <a:pt x="3314700" y="1785874"/>
                  </a:lnTo>
                  <a:cubicBezTo>
                    <a:pt x="3314700" y="1792859"/>
                    <a:pt x="3313430" y="1799463"/>
                    <a:pt x="3310763" y="1805940"/>
                  </a:cubicBezTo>
                  <a:lnTo>
                    <a:pt x="3306318" y="1804162"/>
                  </a:lnTo>
                  <a:lnTo>
                    <a:pt x="3310763" y="1805940"/>
                  </a:lnTo>
                  <a:cubicBezTo>
                    <a:pt x="3308096" y="1812417"/>
                    <a:pt x="3304286" y="1818005"/>
                    <a:pt x="3299333" y="1822958"/>
                  </a:cubicBezTo>
                  <a:lnTo>
                    <a:pt x="3299333" y="1822958"/>
                  </a:lnTo>
                  <a:lnTo>
                    <a:pt x="3299333" y="1822958"/>
                  </a:lnTo>
                  <a:cubicBezTo>
                    <a:pt x="3294380" y="1827911"/>
                    <a:pt x="3288792" y="1831721"/>
                    <a:pt x="3282315" y="1834388"/>
                  </a:cubicBezTo>
                  <a:lnTo>
                    <a:pt x="3282315" y="1834388"/>
                  </a:lnTo>
                  <a:lnTo>
                    <a:pt x="3282315" y="1834388"/>
                  </a:lnTo>
                  <a:cubicBezTo>
                    <a:pt x="3275838" y="1837055"/>
                    <a:pt x="3269234" y="1838325"/>
                    <a:pt x="3262249" y="1838325"/>
                  </a:cubicBezTo>
                  <a:lnTo>
                    <a:pt x="3262249" y="1833499"/>
                  </a:lnTo>
                  <a:lnTo>
                    <a:pt x="3262249" y="1838325"/>
                  </a:lnTo>
                  <a:lnTo>
                    <a:pt x="52451" y="1838325"/>
                  </a:lnTo>
                  <a:lnTo>
                    <a:pt x="52451" y="1833499"/>
                  </a:lnTo>
                  <a:lnTo>
                    <a:pt x="52451" y="1838325"/>
                  </a:lnTo>
                  <a:cubicBezTo>
                    <a:pt x="45466" y="1838325"/>
                    <a:pt x="38735" y="1836928"/>
                    <a:pt x="32385" y="1834388"/>
                  </a:cubicBezTo>
                  <a:lnTo>
                    <a:pt x="32385" y="1834388"/>
                  </a:lnTo>
                  <a:lnTo>
                    <a:pt x="32385" y="1834388"/>
                  </a:lnTo>
                  <a:cubicBezTo>
                    <a:pt x="25908" y="1831721"/>
                    <a:pt x="20320" y="1827911"/>
                    <a:pt x="15367" y="1822958"/>
                  </a:cubicBezTo>
                  <a:lnTo>
                    <a:pt x="15367" y="1822958"/>
                  </a:lnTo>
                  <a:lnTo>
                    <a:pt x="15367" y="1822958"/>
                  </a:lnTo>
                  <a:cubicBezTo>
                    <a:pt x="10414" y="1818005"/>
                    <a:pt x="6604" y="1812290"/>
                    <a:pt x="3937" y="1805940"/>
                  </a:cubicBezTo>
                  <a:lnTo>
                    <a:pt x="8382" y="1804162"/>
                  </a:lnTo>
                  <a:lnTo>
                    <a:pt x="3937" y="1805940"/>
                  </a:lnTo>
                  <a:cubicBezTo>
                    <a:pt x="1270" y="1799463"/>
                    <a:pt x="0" y="1792859"/>
                    <a:pt x="0" y="1785874"/>
                  </a:cubicBezTo>
                  <a:lnTo>
                    <a:pt x="4826" y="1785874"/>
                  </a:lnTo>
                  <a:lnTo>
                    <a:pt x="0" y="1785874"/>
                  </a:lnTo>
                  <a:moveTo>
                    <a:pt x="9525" y="1785874"/>
                  </a:moveTo>
                  <a:cubicBezTo>
                    <a:pt x="9525" y="1791589"/>
                    <a:pt x="10668" y="1797050"/>
                    <a:pt x="12827" y="1802257"/>
                  </a:cubicBezTo>
                  <a:lnTo>
                    <a:pt x="12827" y="1802257"/>
                  </a:lnTo>
                  <a:lnTo>
                    <a:pt x="12827" y="1802257"/>
                  </a:lnTo>
                  <a:cubicBezTo>
                    <a:pt x="14986" y="1807591"/>
                    <a:pt x="18161" y="1812163"/>
                    <a:pt x="22098" y="1816227"/>
                  </a:cubicBezTo>
                  <a:lnTo>
                    <a:pt x="18669" y="1819656"/>
                  </a:lnTo>
                  <a:lnTo>
                    <a:pt x="22098" y="1816227"/>
                  </a:lnTo>
                  <a:cubicBezTo>
                    <a:pt x="26162" y="1820291"/>
                    <a:pt x="30734" y="1823339"/>
                    <a:pt x="36068" y="1825498"/>
                  </a:cubicBezTo>
                  <a:lnTo>
                    <a:pt x="34290" y="1829943"/>
                  </a:lnTo>
                  <a:lnTo>
                    <a:pt x="36068" y="1825498"/>
                  </a:lnTo>
                  <a:cubicBezTo>
                    <a:pt x="41402" y="1827658"/>
                    <a:pt x="46863" y="1828801"/>
                    <a:pt x="52578" y="1828801"/>
                  </a:cubicBezTo>
                  <a:lnTo>
                    <a:pt x="3262249" y="1828801"/>
                  </a:lnTo>
                  <a:cubicBezTo>
                    <a:pt x="3267964" y="1828801"/>
                    <a:pt x="3273425" y="1827658"/>
                    <a:pt x="3278632" y="1825498"/>
                  </a:cubicBezTo>
                  <a:lnTo>
                    <a:pt x="3280410" y="1829943"/>
                  </a:lnTo>
                  <a:lnTo>
                    <a:pt x="3278632" y="1825498"/>
                  </a:lnTo>
                  <a:cubicBezTo>
                    <a:pt x="3283966" y="1823339"/>
                    <a:pt x="3288538" y="1820164"/>
                    <a:pt x="3292602" y="1816227"/>
                  </a:cubicBezTo>
                  <a:lnTo>
                    <a:pt x="3295904" y="1819656"/>
                  </a:lnTo>
                  <a:lnTo>
                    <a:pt x="3292475" y="1816227"/>
                  </a:lnTo>
                  <a:cubicBezTo>
                    <a:pt x="3296539" y="1812163"/>
                    <a:pt x="3299587" y="1807591"/>
                    <a:pt x="3301747" y="1802257"/>
                  </a:cubicBezTo>
                  <a:lnTo>
                    <a:pt x="3301747" y="1802257"/>
                  </a:lnTo>
                  <a:lnTo>
                    <a:pt x="3301747" y="1802257"/>
                  </a:lnTo>
                  <a:cubicBezTo>
                    <a:pt x="3303906" y="1796923"/>
                    <a:pt x="3305049" y="1791462"/>
                    <a:pt x="3305049" y="1785874"/>
                  </a:cubicBezTo>
                  <a:lnTo>
                    <a:pt x="3305049" y="52451"/>
                  </a:lnTo>
                  <a:cubicBezTo>
                    <a:pt x="3305049" y="46736"/>
                    <a:pt x="3303906" y="41275"/>
                    <a:pt x="3301747" y="36068"/>
                  </a:cubicBezTo>
                  <a:lnTo>
                    <a:pt x="3301747" y="36068"/>
                  </a:lnTo>
                  <a:lnTo>
                    <a:pt x="3301747" y="36068"/>
                  </a:lnTo>
                  <a:cubicBezTo>
                    <a:pt x="3299587" y="30734"/>
                    <a:pt x="3296412" y="26162"/>
                    <a:pt x="3292475" y="22098"/>
                  </a:cubicBezTo>
                  <a:lnTo>
                    <a:pt x="3295904" y="18669"/>
                  </a:lnTo>
                  <a:lnTo>
                    <a:pt x="3292602" y="22098"/>
                  </a:lnTo>
                  <a:cubicBezTo>
                    <a:pt x="3288538" y="18034"/>
                    <a:pt x="3283966" y="14986"/>
                    <a:pt x="3278632" y="12827"/>
                  </a:cubicBezTo>
                  <a:lnTo>
                    <a:pt x="3278632" y="12827"/>
                  </a:lnTo>
                  <a:lnTo>
                    <a:pt x="3278632" y="12827"/>
                  </a:lnTo>
                  <a:cubicBezTo>
                    <a:pt x="3273425" y="10668"/>
                    <a:pt x="3267837" y="9525"/>
                    <a:pt x="3262249" y="9525"/>
                  </a:cubicBezTo>
                  <a:lnTo>
                    <a:pt x="52451" y="9525"/>
                  </a:lnTo>
                  <a:cubicBezTo>
                    <a:pt x="46736" y="9525"/>
                    <a:pt x="41275" y="10668"/>
                    <a:pt x="35941" y="12827"/>
                  </a:cubicBezTo>
                  <a:lnTo>
                    <a:pt x="34163" y="8382"/>
                  </a:lnTo>
                  <a:lnTo>
                    <a:pt x="35941" y="12827"/>
                  </a:lnTo>
                  <a:cubicBezTo>
                    <a:pt x="30607" y="14986"/>
                    <a:pt x="26035" y="18161"/>
                    <a:pt x="21971" y="22098"/>
                  </a:cubicBezTo>
                  <a:lnTo>
                    <a:pt x="18542" y="18669"/>
                  </a:lnTo>
                  <a:lnTo>
                    <a:pt x="21971" y="22098"/>
                  </a:lnTo>
                  <a:cubicBezTo>
                    <a:pt x="17907" y="26162"/>
                    <a:pt x="14859" y="30734"/>
                    <a:pt x="12700" y="36068"/>
                  </a:cubicBezTo>
                  <a:lnTo>
                    <a:pt x="12700" y="36068"/>
                  </a:lnTo>
                  <a:lnTo>
                    <a:pt x="12700" y="36068"/>
                  </a:lnTo>
                  <a:cubicBezTo>
                    <a:pt x="10541" y="41275"/>
                    <a:pt x="9398" y="46863"/>
                    <a:pt x="9398" y="52451"/>
                  </a:cubicBezTo>
                  <a:lnTo>
                    <a:pt x="9398" y="1785874"/>
                  </a:lnTo>
                  <a:close/>
                </a:path>
              </a:pathLst>
            </a:custGeom>
            <a:solidFill>
              <a:srgbClr val="6D9121"/>
            </a:solidFill>
          </p:spPr>
        </p:sp>
        <p:sp>
          <p:nvSpPr>
            <p:cNvPr name="Freeform 8" id="8"/>
            <p:cNvSpPr/>
            <p:nvPr/>
          </p:nvSpPr>
          <p:spPr>
            <a:xfrm flipH="false" flipV="false" rot="0">
              <a:off x="4125722" y="2544318"/>
              <a:ext cx="3305556" cy="1829054"/>
            </a:xfrm>
            <a:custGeom>
              <a:avLst/>
              <a:gdLst/>
              <a:ahLst/>
              <a:cxnLst/>
              <a:rect r="r" b="b" t="t" l="l"/>
              <a:pathLst>
                <a:path h="1829054" w="3305556">
                  <a:moveTo>
                    <a:pt x="254" y="1781302"/>
                  </a:moveTo>
                  <a:lnTo>
                    <a:pt x="254" y="47879"/>
                  </a:lnTo>
                  <a:cubicBezTo>
                    <a:pt x="254" y="41529"/>
                    <a:pt x="1524" y="35433"/>
                    <a:pt x="3937" y="29591"/>
                  </a:cubicBezTo>
                  <a:cubicBezTo>
                    <a:pt x="6350" y="23749"/>
                    <a:pt x="9779" y="18542"/>
                    <a:pt x="14351" y="14097"/>
                  </a:cubicBezTo>
                  <a:cubicBezTo>
                    <a:pt x="18923" y="9652"/>
                    <a:pt x="24003" y="6223"/>
                    <a:pt x="29845" y="3683"/>
                  </a:cubicBezTo>
                  <a:cubicBezTo>
                    <a:pt x="35687" y="1143"/>
                    <a:pt x="41783" y="0"/>
                    <a:pt x="48133" y="0"/>
                  </a:cubicBezTo>
                  <a:lnTo>
                    <a:pt x="3257677" y="0"/>
                  </a:lnTo>
                  <a:cubicBezTo>
                    <a:pt x="3264027" y="0"/>
                    <a:pt x="3270123" y="1270"/>
                    <a:pt x="3275965" y="3683"/>
                  </a:cubicBezTo>
                  <a:cubicBezTo>
                    <a:pt x="3281807" y="6096"/>
                    <a:pt x="3287014" y="9525"/>
                    <a:pt x="3291459" y="14097"/>
                  </a:cubicBezTo>
                  <a:cubicBezTo>
                    <a:pt x="3295903" y="18669"/>
                    <a:pt x="3299333" y="23749"/>
                    <a:pt x="3301873" y="29591"/>
                  </a:cubicBezTo>
                  <a:cubicBezTo>
                    <a:pt x="3304413" y="35433"/>
                    <a:pt x="3305555" y="41529"/>
                    <a:pt x="3305555" y="47879"/>
                  </a:cubicBezTo>
                  <a:lnTo>
                    <a:pt x="3305555" y="1781302"/>
                  </a:lnTo>
                  <a:cubicBezTo>
                    <a:pt x="3305555" y="1787652"/>
                    <a:pt x="3304286" y="1793748"/>
                    <a:pt x="3301873" y="1799590"/>
                  </a:cubicBezTo>
                  <a:cubicBezTo>
                    <a:pt x="3299460" y="1805432"/>
                    <a:pt x="3296030" y="1810639"/>
                    <a:pt x="3291459" y="1815084"/>
                  </a:cubicBezTo>
                  <a:cubicBezTo>
                    <a:pt x="3286887" y="1819529"/>
                    <a:pt x="3281806" y="1822958"/>
                    <a:pt x="3275965" y="1825371"/>
                  </a:cubicBezTo>
                  <a:cubicBezTo>
                    <a:pt x="3270123" y="1827784"/>
                    <a:pt x="3264027" y="1829054"/>
                    <a:pt x="3257677" y="1829054"/>
                  </a:cubicBezTo>
                  <a:lnTo>
                    <a:pt x="47879" y="1829054"/>
                  </a:lnTo>
                  <a:cubicBezTo>
                    <a:pt x="41529" y="1829054"/>
                    <a:pt x="35433" y="1827784"/>
                    <a:pt x="29591" y="1825371"/>
                  </a:cubicBezTo>
                  <a:cubicBezTo>
                    <a:pt x="23749" y="1822958"/>
                    <a:pt x="18542" y="1819529"/>
                    <a:pt x="14097" y="1815084"/>
                  </a:cubicBezTo>
                  <a:cubicBezTo>
                    <a:pt x="9652" y="1810639"/>
                    <a:pt x="6223" y="1805432"/>
                    <a:pt x="3683" y="1799590"/>
                  </a:cubicBezTo>
                  <a:cubicBezTo>
                    <a:pt x="1143" y="1793748"/>
                    <a:pt x="0" y="1787652"/>
                    <a:pt x="0" y="1781302"/>
                  </a:cubicBezTo>
                </a:path>
              </a:pathLst>
            </a:custGeom>
            <a:solidFill>
              <a:srgbClr val="547808"/>
            </a:solidFill>
          </p:spPr>
        </p:sp>
        <p:sp>
          <p:nvSpPr>
            <p:cNvPr name="Freeform 9" id="9"/>
            <p:cNvSpPr/>
            <p:nvPr/>
          </p:nvSpPr>
          <p:spPr>
            <a:xfrm flipH="false" flipV="false" rot="0">
              <a:off x="4121150" y="2539746"/>
              <a:ext cx="3314701" cy="1838325"/>
            </a:xfrm>
            <a:custGeom>
              <a:avLst/>
              <a:gdLst/>
              <a:ahLst/>
              <a:cxnLst/>
              <a:rect r="r" b="b" t="t" l="l"/>
              <a:pathLst>
                <a:path h="1838325" w="3314701">
                  <a:moveTo>
                    <a:pt x="0" y="1785874"/>
                  </a:moveTo>
                  <a:lnTo>
                    <a:pt x="0" y="52451"/>
                  </a:lnTo>
                  <a:lnTo>
                    <a:pt x="4826" y="52451"/>
                  </a:lnTo>
                  <a:lnTo>
                    <a:pt x="0" y="52451"/>
                  </a:lnTo>
                  <a:cubicBezTo>
                    <a:pt x="0" y="45466"/>
                    <a:pt x="1270" y="38735"/>
                    <a:pt x="3937" y="32385"/>
                  </a:cubicBezTo>
                  <a:lnTo>
                    <a:pt x="8382" y="34163"/>
                  </a:lnTo>
                  <a:lnTo>
                    <a:pt x="3937" y="32385"/>
                  </a:lnTo>
                  <a:cubicBezTo>
                    <a:pt x="6604" y="25908"/>
                    <a:pt x="10414" y="20320"/>
                    <a:pt x="15367" y="15367"/>
                  </a:cubicBezTo>
                  <a:lnTo>
                    <a:pt x="15367" y="15367"/>
                  </a:lnTo>
                  <a:lnTo>
                    <a:pt x="15367" y="15367"/>
                  </a:lnTo>
                  <a:cubicBezTo>
                    <a:pt x="20320" y="10414"/>
                    <a:pt x="25908" y="6604"/>
                    <a:pt x="32385" y="3937"/>
                  </a:cubicBezTo>
                  <a:lnTo>
                    <a:pt x="34163" y="8382"/>
                  </a:lnTo>
                  <a:lnTo>
                    <a:pt x="32385" y="3937"/>
                  </a:lnTo>
                  <a:cubicBezTo>
                    <a:pt x="38862" y="1270"/>
                    <a:pt x="45466" y="0"/>
                    <a:pt x="52451" y="0"/>
                  </a:cubicBezTo>
                  <a:lnTo>
                    <a:pt x="52451" y="4826"/>
                  </a:lnTo>
                  <a:lnTo>
                    <a:pt x="52451" y="0"/>
                  </a:lnTo>
                  <a:lnTo>
                    <a:pt x="3262249" y="0"/>
                  </a:lnTo>
                  <a:lnTo>
                    <a:pt x="3262249" y="4826"/>
                  </a:lnTo>
                  <a:lnTo>
                    <a:pt x="3262249" y="0"/>
                  </a:lnTo>
                  <a:cubicBezTo>
                    <a:pt x="3269234" y="0"/>
                    <a:pt x="3275965" y="1270"/>
                    <a:pt x="3282315" y="3937"/>
                  </a:cubicBezTo>
                  <a:lnTo>
                    <a:pt x="3280537" y="8382"/>
                  </a:lnTo>
                  <a:lnTo>
                    <a:pt x="3282315" y="3937"/>
                  </a:lnTo>
                  <a:cubicBezTo>
                    <a:pt x="3288792" y="6604"/>
                    <a:pt x="3294380" y="10414"/>
                    <a:pt x="3299333" y="15367"/>
                  </a:cubicBezTo>
                  <a:lnTo>
                    <a:pt x="3299333" y="15367"/>
                  </a:lnTo>
                  <a:lnTo>
                    <a:pt x="3299333" y="15367"/>
                  </a:lnTo>
                  <a:cubicBezTo>
                    <a:pt x="3304287" y="20320"/>
                    <a:pt x="3308097" y="25908"/>
                    <a:pt x="3310764" y="32385"/>
                  </a:cubicBezTo>
                  <a:lnTo>
                    <a:pt x="3306319" y="34163"/>
                  </a:lnTo>
                  <a:lnTo>
                    <a:pt x="3310764" y="32385"/>
                  </a:lnTo>
                  <a:cubicBezTo>
                    <a:pt x="3313431" y="38862"/>
                    <a:pt x="3314701" y="45466"/>
                    <a:pt x="3314701" y="52451"/>
                  </a:cubicBezTo>
                  <a:lnTo>
                    <a:pt x="3309875" y="52451"/>
                  </a:lnTo>
                  <a:lnTo>
                    <a:pt x="3314701" y="52451"/>
                  </a:lnTo>
                  <a:lnTo>
                    <a:pt x="3314701" y="1785874"/>
                  </a:lnTo>
                  <a:lnTo>
                    <a:pt x="3309875" y="1785874"/>
                  </a:lnTo>
                  <a:lnTo>
                    <a:pt x="3314701" y="1785874"/>
                  </a:lnTo>
                  <a:cubicBezTo>
                    <a:pt x="3314701" y="1792859"/>
                    <a:pt x="3313431" y="1799463"/>
                    <a:pt x="3310764" y="1805940"/>
                  </a:cubicBezTo>
                  <a:lnTo>
                    <a:pt x="3310764" y="1805940"/>
                  </a:lnTo>
                  <a:lnTo>
                    <a:pt x="3310764" y="1805940"/>
                  </a:lnTo>
                  <a:cubicBezTo>
                    <a:pt x="3308097" y="1812417"/>
                    <a:pt x="3304287" y="1818005"/>
                    <a:pt x="3299333" y="1822958"/>
                  </a:cubicBezTo>
                  <a:lnTo>
                    <a:pt x="3299333" y="1822958"/>
                  </a:lnTo>
                  <a:lnTo>
                    <a:pt x="3299333" y="1822958"/>
                  </a:lnTo>
                  <a:cubicBezTo>
                    <a:pt x="3294380" y="1827911"/>
                    <a:pt x="3288792" y="1831721"/>
                    <a:pt x="3282315" y="1834388"/>
                  </a:cubicBezTo>
                  <a:lnTo>
                    <a:pt x="3282315" y="1834388"/>
                  </a:lnTo>
                  <a:lnTo>
                    <a:pt x="3282315" y="1834388"/>
                  </a:lnTo>
                  <a:cubicBezTo>
                    <a:pt x="3275838" y="1837055"/>
                    <a:pt x="3269234" y="1838325"/>
                    <a:pt x="3262249" y="1838325"/>
                  </a:cubicBezTo>
                  <a:lnTo>
                    <a:pt x="3262249" y="1833499"/>
                  </a:lnTo>
                  <a:lnTo>
                    <a:pt x="3262249" y="1838325"/>
                  </a:lnTo>
                  <a:lnTo>
                    <a:pt x="52451" y="1838325"/>
                  </a:lnTo>
                  <a:lnTo>
                    <a:pt x="52451" y="1833499"/>
                  </a:lnTo>
                  <a:lnTo>
                    <a:pt x="52451" y="1838325"/>
                  </a:lnTo>
                  <a:cubicBezTo>
                    <a:pt x="45466" y="1838325"/>
                    <a:pt x="38735" y="1836928"/>
                    <a:pt x="32385" y="1834388"/>
                  </a:cubicBezTo>
                  <a:lnTo>
                    <a:pt x="32385" y="1834388"/>
                  </a:lnTo>
                  <a:lnTo>
                    <a:pt x="32385" y="1834388"/>
                  </a:lnTo>
                  <a:cubicBezTo>
                    <a:pt x="25908" y="1831721"/>
                    <a:pt x="20320" y="1827911"/>
                    <a:pt x="15367" y="1822958"/>
                  </a:cubicBezTo>
                  <a:lnTo>
                    <a:pt x="15367" y="1822958"/>
                  </a:lnTo>
                  <a:lnTo>
                    <a:pt x="15367" y="1822958"/>
                  </a:lnTo>
                  <a:cubicBezTo>
                    <a:pt x="10414" y="1818005"/>
                    <a:pt x="6604" y="1812290"/>
                    <a:pt x="3937" y="1805940"/>
                  </a:cubicBezTo>
                  <a:lnTo>
                    <a:pt x="8382" y="1804162"/>
                  </a:lnTo>
                  <a:lnTo>
                    <a:pt x="3937" y="1805940"/>
                  </a:lnTo>
                  <a:cubicBezTo>
                    <a:pt x="1270" y="1799463"/>
                    <a:pt x="0" y="1792859"/>
                    <a:pt x="0" y="1785874"/>
                  </a:cubicBezTo>
                  <a:lnTo>
                    <a:pt x="4826" y="1785874"/>
                  </a:lnTo>
                  <a:lnTo>
                    <a:pt x="0" y="1785874"/>
                  </a:lnTo>
                  <a:moveTo>
                    <a:pt x="9525" y="1785874"/>
                  </a:moveTo>
                  <a:cubicBezTo>
                    <a:pt x="9525" y="1791589"/>
                    <a:pt x="10668" y="1797050"/>
                    <a:pt x="12828" y="1802257"/>
                  </a:cubicBezTo>
                  <a:cubicBezTo>
                    <a:pt x="14987" y="1807464"/>
                    <a:pt x="18162" y="1812163"/>
                    <a:pt x="22099" y="1816227"/>
                  </a:cubicBezTo>
                  <a:lnTo>
                    <a:pt x="18670" y="1819656"/>
                  </a:lnTo>
                  <a:lnTo>
                    <a:pt x="21972" y="1816227"/>
                  </a:lnTo>
                  <a:cubicBezTo>
                    <a:pt x="26036" y="1820291"/>
                    <a:pt x="30608" y="1823339"/>
                    <a:pt x="35942" y="1825498"/>
                  </a:cubicBezTo>
                  <a:lnTo>
                    <a:pt x="34164" y="1829943"/>
                  </a:lnTo>
                  <a:lnTo>
                    <a:pt x="35942" y="1825498"/>
                  </a:lnTo>
                  <a:cubicBezTo>
                    <a:pt x="41149" y="1827658"/>
                    <a:pt x="46737" y="1828801"/>
                    <a:pt x="52325" y="1828801"/>
                  </a:cubicBezTo>
                  <a:lnTo>
                    <a:pt x="3262249" y="1828801"/>
                  </a:lnTo>
                  <a:cubicBezTo>
                    <a:pt x="3267964" y="1828801"/>
                    <a:pt x="3273425" y="1827658"/>
                    <a:pt x="3278632" y="1825498"/>
                  </a:cubicBezTo>
                  <a:lnTo>
                    <a:pt x="3280410" y="1829943"/>
                  </a:lnTo>
                  <a:lnTo>
                    <a:pt x="3278632" y="1825498"/>
                  </a:lnTo>
                  <a:cubicBezTo>
                    <a:pt x="3283965" y="1823339"/>
                    <a:pt x="3288538" y="1820164"/>
                    <a:pt x="3292601" y="1816227"/>
                  </a:cubicBezTo>
                  <a:lnTo>
                    <a:pt x="3295903" y="1819656"/>
                  </a:lnTo>
                  <a:lnTo>
                    <a:pt x="3292474" y="1816354"/>
                  </a:lnTo>
                  <a:cubicBezTo>
                    <a:pt x="3296538" y="1812290"/>
                    <a:pt x="3299586" y="1807718"/>
                    <a:pt x="3301745" y="1802384"/>
                  </a:cubicBezTo>
                  <a:lnTo>
                    <a:pt x="3306190" y="1804162"/>
                  </a:lnTo>
                  <a:lnTo>
                    <a:pt x="3301745" y="1802384"/>
                  </a:lnTo>
                  <a:cubicBezTo>
                    <a:pt x="3303904" y="1797050"/>
                    <a:pt x="3305047" y="1791589"/>
                    <a:pt x="3305047" y="1786001"/>
                  </a:cubicBezTo>
                  <a:lnTo>
                    <a:pt x="3305047" y="52451"/>
                  </a:lnTo>
                  <a:cubicBezTo>
                    <a:pt x="3305047" y="46736"/>
                    <a:pt x="3303904" y="41275"/>
                    <a:pt x="3301745" y="36068"/>
                  </a:cubicBezTo>
                  <a:lnTo>
                    <a:pt x="3301745" y="36068"/>
                  </a:lnTo>
                  <a:lnTo>
                    <a:pt x="3301745" y="36068"/>
                  </a:lnTo>
                  <a:cubicBezTo>
                    <a:pt x="3299586" y="30734"/>
                    <a:pt x="3296411" y="26162"/>
                    <a:pt x="3292474" y="22098"/>
                  </a:cubicBezTo>
                  <a:lnTo>
                    <a:pt x="3295903" y="18796"/>
                  </a:lnTo>
                  <a:lnTo>
                    <a:pt x="3292601" y="22225"/>
                  </a:lnTo>
                  <a:cubicBezTo>
                    <a:pt x="3288537" y="18161"/>
                    <a:pt x="3283965" y="15113"/>
                    <a:pt x="3278632" y="12954"/>
                  </a:cubicBezTo>
                  <a:lnTo>
                    <a:pt x="3278632" y="12954"/>
                  </a:lnTo>
                  <a:lnTo>
                    <a:pt x="3278632" y="12954"/>
                  </a:lnTo>
                  <a:cubicBezTo>
                    <a:pt x="3273425" y="10795"/>
                    <a:pt x="3267837" y="9652"/>
                    <a:pt x="3262249" y="9652"/>
                  </a:cubicBezTo>
                  <a:lnTo>
                    <a:pt x="52451" y="9652"/>
                  </a:lnTo>
                  <a:cubicBezTo>
                    <a:pt x="46736" y="9652"/>
                    <a:pt x="41275" y="10795"/>
                    <a:pt x="36068" y="12954"/>
                  </a:cubicBezTo>
                  <a:lnTo>
                    <a:pt x="36068" y="12954"/>
                  </a:lnTo>
                  <a:lnTo>
                    <a:pt x="36068" y="12954"/>
                  </a:lnTo>
                  <a:cubicBezTo>
                    <a:pt x="30734" y="15113"/>
                    <a:pt x="26162" y="18288"/>
                    <a:pt x="22098" y="22225"/>
                  </a:cubicBezTo>
                  <a:lnTo>
                    <a:pt x="18796" y="18796"/>
                  </a:lnTo>
                  <a:lnTo>
                    <a:pt x="22225" y="22225"/>
                  </a:lnTo>
                  <a:cubicBezTo>
                    <a:pt x="18161" y="26289"/>
                    <a:pt x="15113" y="30861"/>
                    <a:pt x="12953" y="36195"/>
                  </a:cubicBezTo>
                  <a:lnTo>
                    <a:pt x="12953" y="36195"/>
                  </a:lnTo>
                  <a:lnTo>
                    <a:pt x="12953" y="36195"/>
                  </a:lnTo>
                  <a:cubicBezTo>
                    <a:pt x="10794" y="41402"/>
                    <a:pt x="9651" y="46990"/>
                    <a:pt x="9651" y="52578"/>
                  </a:cubicBezTo>
                  <a:lnTo>
                    <a:pt x="9651" y="1785874"/>
                  </a:lnTo>
                  <a:close/>
                </a:path>
              </a:pathLst>
            </a:custGeom>
            <a:solidFill>
              <a:srgbClr val="6D9121"/>
            </a:solidFill>
          </p:spPr>
        </p:sp>
        <p:sp>
          <p:nvSpPr>
            <p:cNvPr name="Freeform 10" id="10"/>
            <p:cNvSpPr/>
            <p:nvPr/>
          </p:nvSpPr>
          <p:spPr>
            <a:xfrm flipH="false" flipV="false" rot="0">
              <a:off x="7592823" y="2544318"/>
              <a:ext cx="3295903" cy="1829054"/>
            </a:xfrm>
            <a:custGeom>
              <a:avLst/>
              <a:gdLst/>
              <a:ahLst/>
              <a:cxnLst/>
              <a:rect r="r" b="b" t="t" l="l"/>
              <a:pathLst>
                <a:path h="1829054" w="3295903">
                  <a:moveTo>
                    <a:pt x="253" y="1781302"/>
                  </a:moveTo>
                  <a:lnTo>
                    <a:pt x="253" y="47879"/>
                  </a:lnTo>
                  <a:cubicBezTo>
                    <a:pt x="253" y="41529"/>
                    <a:pt x="1523" y="35433"/>
                    <a:pt x="3936" y="29591"/>
                  </a:cubicBezTo>
                  <a:cubicBezTo>
                    <a:pt x="6349" y="23749"/>
                    <a:pt x="9778" y="18542"/>
                    <a:pt x="14350" y="14097"/>
                  </a:cubicBezTo>
                  <a:cubicBezTo>
                    <a:pt x="18922" y="9652"/>
                    <a:pt x="24002" y="6223"/>
                    <a:pt x="29844" y="3683"/>
                  </a:cubicBezTo>
                  <a:cubicBezTo>
                    <a:pt x="35685" y="1143"/>
                    <a:pt x="41782" y="0"/>
                    <a:pt x="48132" y="0"/>
                  </a:cubicBezTo>
                  <a:lnTo>
                    <a:pt x="3248151" y="0"/>
                  </a:lnTo>
                  <a:cubicBezTo>
                    <a:pt x="3254501" y="0"/>
                    <a:pt x="3260597" y="1270"/>
                    <a:pt x="3266439" y="3683"/>
                  </a:cubicBezTo>
                  <a:cubicBezTo>
                    <a:pt x="3272281" y="6096"/>
                    <a:pt x="3277488" y="9525"/>
                    <a:pt x="3281933" y="14097"/>
                  </a:cubicBezTo>
                  <a:cubicBezTo>
                    <a:pt x="3286377" y="18669"/>
                    <a:pt x="3289807" y="23749"/>
                    <a:pt x="3292220" y="29591"/>
                  </a:cubicBezTo>
                  <a:cubicBezTo>
                    <a:pt x="3294633" y="35433"/>
                    <a:pt x="3295902" y="41529"/>
                    <a:pt x="3295902" y="47879"/>
                  </a:cubicBezTo>
                  <a:lnTo>
                    <a:pt x="3295902" y="1781302"/>
                  </a:lnTo>
                  <a:cubicBezTo>
                    <a:pt x="3295902" y="1787652"/>
                    <a:pt x="3294633" y="1793748"/>
                    <a:pt x="3292220" y="1799590"/>
                  </a:cubicBezTo>
                  <a:cubicBezTo>
                    <a:pt x="3289807" y="1805432"/>
                    <a:pt x="3286377" y="1810639"/>
                    <a:pt x="3281933" y="1815084"/>
                  </a:cubicBezTo>
                  <a:cubicBezTo>
                    <a:pt x="3277488" y="1819529"/>
                    <a:pt x="3272280" y="1822958"/>
                    <a:pt x="3266439" y="1825371"/>
                  </a:cubicBezTo>
                  <a:cubicBezTo>
                    <a:pt x="3260597" y="1827784"/>
                    <a:pt x="3254501" y="1829054"/>
                    <a:pt x="3248151" y="1829054"/>
                  </a:cubicBezTo>
                  <a:lnTo>
                    <a:pt x="47878" y="1829054"/>
                  </a:lnTo>
                  <a:cubicBezTo>
                    <a:pt x="41528" y="1829054"/>
                    <a:pt x="35432" y="1827784"/>
                    <a:pt x="29590" y="1825371"/>
                  </a:cubicBezTo>
                  <a:cubicBezTo>
                    <a:pt x="23748" y="1822958"/>
                    <a:pt x="18541" y="1819529"/>
                    <a:pt x="14096" y="1815084"/>
                  </a:cubicBezTo>
                  <a:cubicBezTo>
                    <a:pt x="9652" y="1810639"/>
                    <a:pt x="6222" y="1805432"/>
                    <a:pt x="3682" y="1799590"/>
                  </a:cubicBezTo>
                  <a:cubicBezTo>
                    <a:pt x="1142" y="1793748"/>
                    <a:pt x="0" y="1787652"/>
                    <a:pt x="0" y="1781302"/>
                  </a:cubicBezTo>
                </a:path>
              </a:pathLst>
            </a:custGeom>
            <a:solidFill>
              <a:srgbClr val="547808"/>
            </a:solidFill>
          </p:spPr>
        </p:sp>
        <p:sp>
          <p:nvSpPr>
            <p:cNvPr name="Freeform 11" id="11"/>
            <p:cNvSpPr/>
            <p:nvPr/>
          </p:nvSpPr>
          <p:spPr>
            <a:xfrm flipH="false" flipV="false" rot="0">
              <a:off x="7588249" y="2539746"/>
              <a:ext cx="3305177" cy="1838325"/>
            </a:xfrm>
            <a:custGeom>
              <a:avLst/>
              <a:gdLst/>
              <a:ahLst/>
              <a:cxnLst/>
              <a:rect r="r" b="b" t="t" l="l"/>
              <a:pathLst>
                <a:path h="1838325" w="3305177">
                  <a:moveTo>
                    <a:pt x="1" y="1785874"/>
                  </a:moveTo>
                  <a:lnTo>
                    <a:pt x="1" y="52451"/>
                  </a:lnTo>
                  <a:lnTo>
                    <a:pt x="4827" y="52451"/>
                  </a:lnTo>
                  <a:lnTo>
                    <a:pt x="1" y="52451"/>
                  </a:lnTo>
                  <a:cubicBezTo>
                    <a:pt x="1" y="45466"/>
                    <a:pt x="1271" y="38735"/>
                    <a:pt x="3938" y="32385"/>
                  </a:cubicBezTo>
                  <a:lnTo>
                    <a:pt x="8383" y="34163"/>
                  </a:lnTo>
                  <a:lnTo>
                    <a:pt x="3938" y="32385"/>
                  </a:lnTo>
                  <a:cubicBezTo>
                    <a:pt x="6605" y="25908"/>
                    <a:pt x="10415" y="20320"/>
                    <a:pt x="15368" y="15367"/>
                  </a:cubicBezTo>
                  <a:lnTo>
                    <a:pt x="15368" y="15367"/>
                  </a:lnTo>
                  <a:lnTo>
                    <a:pt x="15368" y="15367"/>
                  </a:lnTo>
                  <a:cubicBezTo>
                    <a:pt x="20321" y="10414"/>
                    <a:pt x="25909" y="6604"/>
                    <a:pt x="32387" y="3937"/>
                  </a:cubicBezTo>
                  <a:lnTo>
                    <a:pt x="34165" y="8382"/>
                  </a:lnTo>
                  <a:lnTo>
                    <a:pt x="32387" y="3937"/>
                  </a:lnTo>
                  <a:cubicBezTo>
                    <a:pt x="38864" y="1270"/>
                    <a:pt x="45468" y="0"/>
                    <a:pt x="52453" y="0"/>
                  </a:cubicBezTo>
                  <a:lnTo>
                    <a:pt x="52453" y="4826"/>
                  </a:lnTo>
                  <a:lnTo>
                    <a:pt x="52453" y="0"/>
                  </a:lnTo>
                  <a:lnTo>
                    <a:pt x="3252725" y="0"/>
                  </a:lnTo>
                  <a:lnTo>
                    <a:pt x="3252725" y="4826"/>
                  </a:lnTo>
                  <a:lnTo>
                    <a:pt x="3252725" y="0"/>
                  </a:lnTo>
                  <a:cubicBezTo>
                    <a:pt x="3259710" y="0"/>
                    <a:pt x="3266441" y="1270"/>
                    <a:pt x="3272791" y="3937"/>
                  </a:cubicBezTo>
                  <a:lnTo>
                    <a:pt x="3271013" y="8382"/>
                  </a:lnTo>
                  <a:lnTo>
                    <a:pt x="3272791" y="3937"/>
                  </a:lnTo>
                  <a:cubicBezTo>
                    <a:pt x="3279268" y="6604"/>
                    <a:pt x="3284856" y="10414"/>
                    <a:pt x="3289809" y="15367"/>
                  </a:cubicBezTo>
                  <a:lnTo>
                    <a:pt x="3289809" y="15367"/>
                  </a:lnTo>
                  <a:lnTo>
                    <a:pt x="3289809" y="15367"/>
                  </a:lnTo>
                  <a:cubicBezTo>
                    <a:pt x="3294763" y="20320"/>
                    <a:pt x="3298573" y="26035"/>
                    <a:pt x="3301240" y="32385"/>
                  </a:cubicBezTo>
                  <a:lnTo>
                    <a:pt x="3296795" y="34163"/>
                  </a:lnTo>
                  <a:lnTo>
                    <a:pt x="3301240" y="32385"/>
                  </a:lnTo>
                  <a:cubicBezTo>
                    <a:pt x="3303907" y="38862"/>
                    <a:pt x="3305177" y="45466"/>
                    <a:pt x="3305177" y="52451"/>
                  </a:cubicBezTo>
                  <a:lnTo>
                    <a:pt x="3300351" y="52451"/>
                  </a:lnTo>
                  <a:lnTo>
                    <a:pt x="3305177" y="52451"/>
                  </a:lnTo>
                  <a:lnTo>
                    <a:pt x="3305177" y="1785874"/>
                  </a:lnTo>
                  <a:lnTo>
                    <a:pt x="3300351" y="1785874"/>
                  </a:lnTo>
                  <a:lnTo>
                    <a:pt x="3305177" y="1785874"/>
                  </a:lnTo>
                  <a:cubicBezTo>
                    <a:pt x="3305177" y="1792859"/>
                    <a:pt x="3303907" y="1799463"/>
                    <a:pt x="3301240" y="1805940"/>
                  </a:cubicBezTo>
                  <a:lnTo>
                    <a:pt x="3296795" y="1804162"/>
                  </a:lnTo>
                  <a:lnTo>
                    <a:pt x="3301240" y="1805940"/>
                  </a:lnTo>
                  <a:cubicBezTo>
                    <a:pt x="3298573" y="1812417"/>
                    <a:pt x="3294763" y="1818005"/>
                    <a:pt x="3289809" y="1822958"/>
                  </a:cubicBezTo>
                  <a:lnTo>
                    <a:pt x="3289809" y="1822958"/>
                  </a:lnTo>
                  <a:lnTo>
                    <a:pt x="3289809" y="1822958"/>
                  </a:lnTo>
                  <a:cubicBezTo>
                    <a:pt x="3284856" y="1827911"/>
                    <a:pt x="3279268" y="1831721"/>
                    <a:pt x="3272791" y="1834388"/>
                  </a:cubicBezTo>
                  <a:lnTo>
                    <a:pt x="3272791" y="1834388"/>
                  </a:lnTo>
                  <a:lnTo>
                    <a:pt x="3272791" y="1834388"/>
                  </a:lnTo>
                  <a:cubicBezTo>
                    <a:pt x="3266314" y="1837055"/>
                    <a:pt x="3259710" y="1838325"/>
                    <a:pt x="3252725" y="1838325"/>
                  </a:cubicBezTo>
                  <a:lnTo>
                    <a:pt x="3252725" y="1833499"/>
                  </a:lnTo>
                  <a:lnTo>
                    <a:pt x="3252725" y="1838325"/>
                  </a:lnTo>
                  <a:lnTo>
                    <a:pt x="52452" y="1838325"/>
                  </a:lnTo>
                  <a:lnTo>
                    <a:pt x="52452" y="1833499"/>
                  </a:lnTo>
                  <a:lnTo>
                    <a:pt x="52452" y="1838325"/>
                  </a:lnTo>
                  <a:cubicBezTo>
                    <a:pt x="45467" y="1838325"/>
                    <a:pt x="38736" y="1836928"/>
                    <a:pt x="32386" y="1834388"/>
                  </a:cubicBezTo>
                  <a:lnTo>
                    <a:pt x="32386" y="1834388"/>
                  </a:lnTo>
                  <a:lnTo>
                    <a:pt x="32386" y="1834388"/>
                  </a:lnTo>
                  <a:cubicBezTo>
                    <a:pt x="25909" y="1831721"/>
                    <a:pt x="20321" y="1827911"/>
                    <a:pt x="15368" y="1822958"/>
                  </a:cubicBezTo>
                  <a:lnTo>
                    <a:pt x="15368" y="1822958"/>
                  </a:lnTo>
                  <a:lnTo>
                    <a:pt x="15368" y="1822958"/>
                  </a:lnTo>
                  <a:cubicBezTo>
                    <a:pt x="10414" y="1818005"/>
                    <a:pt x="6604" y="1812290"/>
                    <a:pt x="3937" y="1805940"/>
                  </a:cubicBezTo>
                  <a:lnTo>
                    <a:pt x="8382" y="1804162"/>
                  </a:lnTo>
                  <a:lnTo>
                    <a:pt x="3937" y="1805940"/>
                  </a:lnTo>
                  <a:cubicBezTo>
                    <a:pt x="1270" y="1799463"/>
                    <a:pt x="0" y="1792859"/>
                    <a:pt x="0" y="1785874"/>
                  </a:cubicBezTo>
                  <a:lnTo>
                    <a:pt x="4826" y="1785874"/>
                  </a:lnTo>
                  <a:lnTo>
                    <a:pt x="0" y="1785874"/>
                  </a:lnTo>
                  <a:moveTo>
                    <a:pt x="9525" y="1785874"/>
                  </a:moveTo>
                  <a:cubicBezTo>
                    <a:pt x="9525" y="1791589"/>
                    <a:pt x="10669" y="1797050"/>
                    <a:pt x="12827" y="1802257"/>
                  </a:cubicBezTo>
                  <a:cubicBezTo>
                    <a:pt x="14986" y="1807464"/>
                    <a:pt x="18161" y="1812163"/>
                    <a:pt x="22098" y="1816227"/>
                  </a:cubicBezTo>
                  <a:lnTo>
                    <a:pt x="18669" y="1819656"/>
                  </a:lnTo>
                  <a:lnTo>
                    <a:pt x="21971" y="1816227"/>
                  </a:lnTo>
                  <a:cubicBezTo>
                    <a:pt x="26035" y="1820291"/>
                    <a:pt x="30607" y="1823339"/>
                    <a:pt x="35941" y="1825498"/>
                  </a:cubicBezTo>
                  <a:lnTo>
                    <a:pt x="34162" y="1829943"/>
                  </a:lnTo>
                  <a:lnTo>
                    <a:pt x="35941" y="1825498"/>
                  </a:lnTo>
                  <a:cubicBezTo>
                    <a:pt x="41147" y="1827658"/>
                    <a:pt x="46735" y="1828801"/>
                    <a:pt x="52323" y="1828801"/>
                  </a:cubicBezTo>
                  <a:lnTo>
                    <a:pt x="3252725" y="1828801"/>
                  </a:lnTo>
                  <a:cubicBezTo>
                    <a:pt x="3258440" y="1828801"/>
                    <a:pt x="3263901" y="1827658"/>
                    <a:pt x="3269108" y="1825498"/>
                  </a:cubicBezTo>
                  <a:lnTo>
                    <a:pt x="3270886" y="1829943"/>
                  </a:lnTo>
                  <a:lnTo>
                    <a:pt x="3269108" y="1825498"/>
                  </a:lnTo>
                  <a:cubicBezTo>
                    <a:pt x="3274441" y="1823339"/>
                    <a:pt x="3279014" y="1820164"/>
                    <a:pt x="3283077" y="1816227"/>
                  </a:cubicBezTo>
                  <a:lnTo>
                    <a:pt x="3286379" y="1819656"/>
                  </a:lnTo>
                  <a:lnTo>
                    <a:pt x="3282950" y="1816227"/>
                  </a:lnTo>
                  <a:cubicBezTo>
                    <a:pt x="3287014" y="1812163"/>
                    <a:pt x="3290062" y="1807591"/>
                    <a:pt x="3292221" y="1802257"/>
                  </a:cubicBezTo>
                  <a:lnTo>
                    <a:pt x="3292221" y="1802257"/>
                  </a:lnTo>
                  <a:lnTo>
                    <a:pt x="3292221" y="1802257"/>
                  </a:lnTo>
                  <a:cubicBezTo>
                    <a:pt x="3294380" y="1796923"/>
                    <a:pt x="3295523" y="1791462"/>
                    <a:pt x="3295523" y="1785874"/>
                  </a:cubicBezTo>
                  <a:lnTo>
                    <a:pt x="3295523" y="52451"/>
                  </a:lnTo>
                  <a:cubicBezTo>
                    <a:pt x="3295523" y="46736"/>
                    <a:pt x="3294380" y="41275"/>
                    <a:pt x="3292221" y="36068"/>
                  </a:cubicBezTo>
                  <a:lnTo>
                    <a:pt x="3292221" y="36068"/>
                  </a:lnTo>
                  <a:lnTo>
                    <a:pt x="3292221" y="36068"/>
                  </a:lnTo>
                  <a:cubicBezTo>
                    <a:pt x="3290062" y="30734"/>
                    <a:pt x="3286887" y="26162"/>
                    <a:pt x="3282950" y="22098"/>
                  </a:cubicBezTo>
                  <a:lnTo>
                    <a:pt x="3286379" y="18669"/>
                  </a:lnTo>
                  <a:lnTo>
                    <a:pt x="3283077" y="22098"/>
                  </a:lnTo>
                  <a:cubicBezTo>
                    <a:pt x="3279013" y="18034"/>
                    <a:pt x="3274441" y="14986"/>
                    <a:pt x="3269108" y="12827"/>
                  </a:cubicBezTo>
                  <a:lnTo>
                    <a:pt x="3269108" y="12827"/>
                  </a:lnTo>
                  <a:lnTo>
                    <a:pt x="3269108" y="12827"/>
                  </a:lnTo>
                  <a:cubicBezTo>
                    <a:pt x="3263901" y="10668"/>
                    <a:pt x="3258313" y="9525"/>
                    <a:pt x="3252725" y="9525"/>
                  </a:cubicBezTo>
                  <a:lnTo>
                    <a:pt x="52452" y="9525"/>
                  </a:lnTo>
                  <a:cubicBezTo>
                    <a:pt x="46737" y="9525"/>
                    <a:pt x="41276" y="10668"/>
                    <a:pt x="36069" y="12827"/>
                  </a:cubicBezTo>
                  <a:lnTo>
                    <a:pt x="36069" y="12827"/>
                  </a:lnTo>
                  <a:lnTo>
                    <a:pt x="36069" y="12827"/>
                  </a:lnTo>
                  <a:cubicBezTo>
                    <a:pt x="30736" y="14986"/>
                    <a:pt x="26163" y="18161"/>
                    <a:pt x="22100" y="22098"/>
                  </a:cubicBezTo>
                  <a:lnTo>
                    <a:pt x="18798" y="18669"/>
                  </a:lnTo>
                  <a:lnTo>
                    <a:pt x="22227" y="22098"/>
                  </a:lnTo>
                  <a:cubicBezTo>
                    <a:pt x="18163" y="26162"/>
                    <a:pt x="15115" y="30734"/>
                    <a:pt x="12956" y="36068"/>
                  </a:cubicBezTo>
                  <a:lnTo>
                    <a:pt x="12956" y="36068"/>
                  </a:lnTo>
                  <a:lnTo>
                    <a:pt x="12956" y="36068"/>
                  </a:lnTo>
                  <a:cubicBezTo>
                    <a:pt x="10797" y="41275"/>
                    <a:pt x="9654" y="46863"/>
                    <a:pt x="9654" y="52451"/>
                  </a:cubicBezTo>
                  <a:lnTo>
                    <a:pt x="9654" y="1785874"/>
                  </a:lnTo>
                  <a:close/>
                </a:path>
              </a:pathLst>
            </a:custGeom>
            <a:solidFill>
              <a:srgbClr val="6D9121"/>
            </a:solidFill>
          </p:spPr>
        </p:sp>
      </p:grpSp>
      <p:sp>
        <p:nvSpPr>
          <p:cNvPr name="TextBox 12" id="12"/>
          <p:cNvSpPr txBox="true"/>
          <p:nvPr/>
        </p:nvSpPr>
        <p:spPr>
          <a:xfrm rot="0">
            <a:off x="600075" y="3639922"/>
            <a:ext cx="9332509" cy="916724"/>
          </a:xfrm>
          <a:prstGeom prst="rect">
            <a:avLst/>
          </a:prstGeom>
        </p:spPr>
        <p:txBody>
          <a:bodyPr anchor="t" rtlCol="false" tIns="0" lIns="0" bIns="0" rIns="0">
            <a:spAutoFit/>
          </a:bodyPr>
          <a:lstStyle/>
          <a:p>
            <a:pPr algn="l">
              <a:lnSpc>
                <a:spcPts val="3676"/>
              </a:lnSpc>
            </a:pPr>
            <a:r>
              <a:rPr lang="en-US" b="true" sz="2952" spc="-2">
                <a:solidFill>
                  <a:srgbClr val="F0F4F1"/>
                </a:solidFill>
                <a:latin typeface="IBM Plex Sans Bold"/>
                <a:ea typeface="IBM Plex Sans Bold"/>
                <a:cs typeface="IBM Plex Sans Bold"/>
                <a:sym typeface="IBM Plex Sans Bold"/>
              </a:rPr>
              <a:t>Climate Change: The Greatest Threat to Global Agriculture</a:t>
            </a:r>
          </a:p>
        </p:txBody>
      </p:sp>
      <p:sp>
        <p:nvSpPr>
          <p:cNvPr name="TextBox 13" id="13"/>
          <p:cNvSpPr txBox="true"/>
          <p:nvPr/>
        </p:nvSpPr>
        <p:spPr>
          <a:xfrm rot="0">
            <a:off x="1653330" y="4856845"/>
            <a:ext cx="59274" cy="396392"/>
          </a:xfrm>
          <a:prstGeom prst="rect">
            <a:avLst/>
          </a:prstGeom>
        </p:spPr>
        <p:txBody>
          <a:bodyPr anchor="t" rtlCol="false" tIns="0" lIns="0" bIns="0" rIns="0">
            <a:spAutoFit/>
          </a:bodyPr>
          <a:lstStyle/>
          <a:p>
            <a:pPr algn="l">
              <a:lnSpc>
                <a:spcPts val="3690"/>
              </a:lnSpc>
            </a:pPr>
            <a:r>
              <a:rPr lang="en-US" b="true" sz="1476" spc="-1">
                <a:solidFill>
                  <a:srgbClr val="FFFFFF"/>
                </a:solidFill>
                <a:latin typeface="IBM Plex Sans Bold"/>
                <a:ea typeface="IBM Plex Sans Bold"/>
                <a:cs typeface="IBM Plex Sans Bold"/>
                <a:sym typeface="IBM Plex Sans Bold"/>
              </a:rPr>
              <a:t> </a:t>
            </a:r>
          </a:p>
        </p:txBody>
      </p:sp>
      <p:sp>
        <p:nvSpPr>
          <p:cNvPr name="TextBox 14" id="14"/>
          <p:cNvSpPr txBox="true"/>
          <p:nvPr/>
        </p:nvSpPr>
        <p:spPr>
          <a:xfrm rot="0">
            <a:off x="759619" y="5028295"/>
            <a:ext cx="2178091" cy="453542"/>
          </a:xfrm>
          <a:prstGeom prst="rect">
            <a:avLst/>
          </a:prstGeom>
        </p:spPr>
        <p:txBody>
          <a:bodyPr anchor="t" rtlCol="false" tIns="0" lIns="0" bIns="0" rIns="0">
            <a:spAutoFit/>
          </a:bodyPr>
          <a:lstStyle/>
          <a:p>
            <a:pPr algn="l">
              <a:lnSpc>
                <a:spcPts val="1800"/>
              </a:lnSpc>
            </a:pPr>
            <a:r>
              <a:rPr lang="en-US" b="true" sz="1476" spc="-1">
                <a:solidFill>
                  <a:srgbClr val="FFFFFF"/>
                </a:solidFill>
                <a:latin typeface="IBM Plex Sans Bold"/>
                <a:ea typeface="IBM Plex Sans Bold"/>
                <a:cs typeface="IBM Plex Sans Bold"/>
                <a:sym typeface="IBM Plex Sans Bold"/>
              </a:rPr>
              <a:t>Rising Temperatures</a:t>
            </a:r>
          </a:p>
        </p:txBody>
      </p:sp>
      <p:sp>
        <p:nvSpPr>
          <p:cNvPr name="TextBox 15" id="15"/>
          <p:cNvSpPr txBox="true"/>
          <p:nvPr/>
        </p:nvSpPr>
        <p:spPr>
          <a:xfrm rot="0">
            <a:off x="1758886" y="5465026"/>
            <a:ext cx="32137" cy="322897"/>
          </a:xfrm>
          <a:prstGeom prst="rect">
            <a:avLst/>
          </a:prstGeom>
        </p:spPr>
        <p:txBody>
          <a:bodyPr anchor="t" rtlCol="false" tIns="0" lIns="0" bIns="0" rIns="0">
            <a:spAutoFit/>
          </a:bodyPr>
          <a:lstStyle/>
          <a:p>
            <a:pPr algn="l">
              <a:lnSpc>
                <a:spcPts val="2953"/>
              </a:lnSpc>
            </a:pPr>
            <a:r>
              <a:rPr lang="en-US" sz="1181" spc="-1">
                <a:solidFill>
                  <a:srgbClr val="FFFFFF"/>
                </a:solidFill>
                <a:latin typeface="IBM Plex Sans"/>
                <a:ea typeface="IBM Plex Sans"/>
                <a:cs typeface="IBM Plex Sans"/>
                <a:sym typeface="IBM Plex Sans"/>
              </a:rPr>
              <a:t> </a:t>
            </a:r>
          </a:p>
        </p:txBody>
      </p:sp>
      <p:sp>
        <p:nvSpPr>
          <p:cNvPr name="TextBox 16" id="16"/>
          <p:cNvSpPr txBox="true"/>
          <p:nvPr/>
        </p:nvSpPr>
        <p:spPr>
          <a:xfrm rot="0">
            <a:off x="4219575" y="5028295"/>
            <a:ext cx="3061259" cy="1483538"/>
          </a:xfrm>
          <a:prstGeom prst="rect">
            <a:avLst/>
          </a:prstGeom>
        </p:spPr>
        <p:txBody>
          <a:bodyPr anchor="t" rtlCol="false" tIns="0" lIns="0" bIns="0" rIns="0">
            <a:spAutoFit/>
          </a:bodyPr>
          <a:lstStyle/>
          <a:p>
            <a:pPr algn="l">
              <a:lnSpc>
                <a:spcPts val="1800"/>
              </a:lnSpc>
            </a:pPr>
            <a:r>
              <a:rPr lang="en-US" b="true" sz="1476" spc="-1">
                <a:solidFill>
                  <a:srgbClr val="FFFFFF"/>
                </a:solidFill>
                <a:latin typeface="IBM Plex Sans Bold"/>
                <a:ea typeface="IBM Plex Sans Bold"/>
                <a:cs typeface="IBM Plex Sans Bold"/>
                <a:sym typeface="IBM Plex Sans Bold"/>
              </a:rPr>
              <a:t>Shifting Rainfall Patterns</a:t>
            </a:r>
          </a:p>
          <a:p>
            <a:pPr algn="l">
              <a:lnSpc>
                <a:spcPts val="1925"/>
              </a:lnSpc>
            </a:pPr>
            <a:r>
              <a:rPr lang="en-US" sz="1181" spc="-1">
                <a:solidFill>
                  <a:srgbClr val="FFFFFF"/>
                </a:solidFill>
                <a:latin typeface="IBM Plex Sans"/>
                <a:ea typeface="IBM Plex Sans"/>
                <a:cs typeface="IBM Plex Sans"/>
                <a:sym typeface="IBM Plex Sans"/>
              </a:rPr>
              <a:t>Precipitation patterns arebecoming increasingly unpredictable, creating droughts in some regions while causing floods in </a:t>
            </a:r>
          </a:p>
          <a:p>
            <a:pPr algn="l">
              <a:lnSpc>
                <a:spcPts val="1724"/>
              </a:lnSpc>
            </a:pPr>
            <a:r>
              <a:rPr lang="en-US" sz="1181" spc="-1">
                <a:solidFill>
                  <a:srgbClr val="FFFFFF"/>
                </a:solidFill>
                <a:latin typeface="IBM Plex Sans"/>
                <a:ea typeface="IBM Plex Sans"/>
                <a:cs typeface="IBM Plex Sans"/>
                <a:sym typeface="IBM Plex Sans"/>
              </a:rPr>
              <a:t>others. </a:t>
            </a:r>
          </a:p>
        </p:txBody>
      </p:sp>
      <p:sp>
        <p:nvSpPr>
          <p:cNvPr name="TextBox 17" id="17"/>
          <p:cNvSpPr txBox="true"/>
          <p:nvPr/>
        </p:nvSpPr>
        <p:spPr>
          <a:xfrm rot="0">
            <a:off x="5898432" y="5465026"/>
            <a:ext cx="32137" cy="322897"/>
          </a:xfrm>
          <a:prstGeom prst="rect">
            <a:avLst/>
          </a:prstGeom>
        </p:spPr>
        <p:txBody>
          <a:bodyPr anchor="t" rtlCol="false" tIns="0" lIns="0" bIns="0" rIns="0">
            <a:spAutoFit/>
          </a:bodyPr>
          <a:lstStyle/>
          <a:p>
            <a:pPr algn="l">
              <a:lnSpc>
                <a:spcPts val="2953"/>
              </a:lnSpc>
            </a:pPr>
            <a:r>
              <a:rPr lang="en-US" sz="1181" spc="-1">
                <a:solidFill>
                  <a:srgbClr val="FFFFFF"/>
                </a:solidFill>
                <a:latin typeface="IBM Plex Sans"/>
                <a:ea typeface="IBM Plex Sans"/>
                <a:cs typeface="IBM Plex Sans"/>
                <a:sym typeface="IBM Plex Sans"/>
              </a:rPr>
              <a:t> </a:t>
            </a:r>
          </a:p>
        </p:txBody>
      </p:sp>
      <p:sp>
        <p:nvSpPr>
          <p:cNvPr name="TextBox 18" id="18"/>
          <p:cNvSpPr txBox="true"/>
          <p:nvPr/>
        </p:nvSpPr>
        <p:spPr>
          <a:xfrm rot="0">
            <a:off x="7679541" y="5028295"/>
            <a:ext cx="2791454" cy="453542"/>
          </a:xfrm>
          <a:prstGeom prst="rect">
            <a:avLst/>
          </a:prstGeom>
        </p:spPr>
        <p:txBody>
          <a:bodyPr anchor="t" rtlCol="false" tIns="0" lIns="0" bIns="0" rIns="0">
            <a:spAutoFit/>
          </a:bodyPr>
          <a:lstStyle/>
          <a:p>
            <a:pPr algn="l">
              <a:lnSpc>
                <a:spcPts val="1800"/>
              </a:lnSpc>
            </a:pPr>
            <a:r>
              <a:rPr lang="en-US" b="true" sz="1476" spc="-1">
                <a:solidFill>
                  <a:srgbClr val="FFFFFF"/>
                </a:solidFill>
                <a:latin typeface="IBM Plex Sans Bold"/>
                <a:ea typeface="IBM Plex Sans Bold"/>
                <a:cs typeface="IBM Plex Sans Bold"/>
                <a:sym typeface="IBM Plex Sans Bold"/>
              </a:rPr>
              <a:t>ExtremeWeather Events</a:t>
            </a:r>
          </a:p>
        </p:txBody>
      </p:sp>
      <p:sp>
        <p:nvSpPr>
          <p:cNvPr name="TextBox 19" id="19"/>
          <p:cNvSpPr txBox="true"/>
          <p:nvPr/>
        </p:nvSpPr>
        <p:spPr>
          <a:xfrm rot="0">
            <a:off x="8429777" y="5465026"/>
            <a:ext cx="32137" cy="322897"/>
          </a:xfrm>
          <a:prstGeom prst="rect">
            <a:avLst/>
          </a:prstGeom>
        </p:spPr>
        <p:txBody>
          <a:bodyPr anchor="t" rtlCol="false" tIns="0" lIns="0" bIns="0" rIns="0">
            <a:spAutoFit/>
          </a:bodyPr>
          <a:lstStyle/>
          <a:p>
            <a:pPr algn="l">
              <a:lnSpc>
                <a:spcPts val="2953"/>
              </a:lnSpc>
            </a:pPr>
            <a:r>
              <a:rPr lang="en-US" sz="1181" spc="-1">
                <a:solidFill>
                  <a:srgbClr val="FFFFFF"/>
                </a:solidFill>
                <a:latin typeface="IBM Plex Sans"/>
                <a:ea typeface="IBM Plex Sans"/>
                <a:cs typeface="IBM Plex Sans"/>
                <a:sym typeface="IBM Plex Sans"/>
              </a:rPr>
              <a:t> </a:t>
            </a:r>
          </a:p>
        </p:txBody>
      </p:sp>
      <p:sp>
        <p:nvSpPr>
          <p:cNvPr name="TextBox 20" id="20"/>
          <p:cNvSpPr txBox="true"/>
          <p:nvPr/>
        </p:nvSpPr>
        <p:spPr>
          <a:xfrm rot="0">
            <a:off x="759619" y="5560276"/>
            <a:ext cx="3053353" cy="951548"/>
          </a:xfrm>
          <a:prstGeom prst="rect">
            <a:avLst/>
          </a:prstGeom>
        </p:spPr>
        <p:txBody>
          <a:bodyPr anchor="t" rtlCol="false" tIns="0" lIns="0" bIns="0" rIns="0">
            <a:spAutoFit/>
          </a:bodyPr>
          <a:lstStyle/>
          <a:p>
            <a:pPr algn="l">
              <a:lnSpc>
                <a:spcPts val="1925"/>
              </a:lnSpc>
            </a:pPr>
            <a:r>
              <a:rPr lang="en-US" sz="1181" spc="-1">
                <a:solidFill>
                  <a:srgbClr val="FFFFFF"/>
                </a:solidFill>
                <a:latin typeface="IBM Plex Sans"/>
                <a:ea typeface="IBM Plex Sans"/>
                <a:cs typeface="IBM Plex Sans"/>
                <a:sym typeface="IBM Plex Sans"/>
              </a:rPr>
              <a:t>Global averagetemperatureshave increased by 1.1°C since pre-industrial times, disrupting traditional growing seasons and crop cycles </a:t>
            </a:r>
          </a:p>
          <a:p>
            <a:pPr algn="l">
              <a:lnSpc>
                <a:spcPts val="1724"/>
              </a:lnSpc>
            </a:pPr>
            <a:r>
              <a:rPr lang="en-US" sz="1181" spc="-1">
                <a:solidFill>
                  <a:srgbClr val="FFFFFF"/>
                </a:solidFill>
                <a:latin typeface="IBM Plex Sans"/>
                <a:ea typeface="IBM Plex Sans"/>
                <a:cs typeface="IBM Plex Sans"/>
                <a:sym typeface="IBM Plex Sans"/>
              </a:rPr>
              <a:t>worldwide. </a:t>
            </a:r>
          </a:p>
        </p:txBody>
      </p:sp>
      <p:sp>
        <p:nvSpPr>
          <p:cNvPr name="TextBox 21" id="21"/>
          <p:cNvSpPr txBox="true"/>
          <p:nvPr/>
        </p:nvSpPr>
        <p:spPr>
          <a:xfrm rot="0">
            <a:off x="7679541" y="5560276"/>
            <a:ext cx="2692222" cy="227647"/>
          </a:xfrm>
          <a:prstGeom prst="rect">
            <a:avLst/>
          </a:prstGeom>
        </p:spPr>
        <p:txBody>
          <a:bodyPr anchor="t" rtlCol="false" tIns="0" lIns="0" bIns="0" rIns="0">
            <a:spAutoFit/>
          </a:bodyPr>
          <a:lstStyle/>
          <a:p>
            <a:pPr algn="l">
              <a:lnSpc>
                <a:spcPts val="1925"/>
              </a:lnSpc>
            </a:pPr>
            <a:r>
              <a:rPr lang="en-US" sz="1181" spc="-1">
                <a:solidFill>
                  <a:srgbClr val="FFFFFF"/>
                </a:solidFill>
                <a:latin typeface="IBM Plex Sans"/>
                <a:ea typeface="IBM Plex Sans"/>
                <a:cs typeface="IBM Plex Sans"/>
                <a:sym typeface="IBM Plex Sans"/>
              </a:rPr>
              <a:t>Hurricanes,hailstorms,andunexpected </a:t>
            </a:r>
          </a:p>
        </p:txBody>
      </p:sp>
      <p:sp>
        <p:nvSpPr>
          <p:cNvPr name="TextBox 22" id="22"/>
          <p:cNvSpPr txBox="true"/>
          <p:nvPr/>
        </p:nvSpPr>
        <p:spPr>
          <a:xfrm rot="0">
            <a:off x="7679541" y="5798401"/>
            <a:ext cx="2665505" cy="713423"/>
          </a:xfrm>
          <a:prstGeom prst="rect">
            <a:avLst/>
          </a:prstGeom>
        </p:spPr>
        <p:txBody>
          <a:bodyPr anchor="t" rtlCol="false" tIns="0" lIns="0" bIns="0" rIns="0">
            <a:spAutoFit/>
          </a:bodyPr>
          <a:lstStyle/>
          <a:p>
            <a:pPr algn="l">
              <a:lnSpc>
                <a:spcPts val="1925"/>
              </a:lnSpc>
            </a:pPr>
            <a:r>
              <a:rPr lang="en-US" sz="1181" spc="-1">
                <a:solidFill>
                  <a:srgbClr val="FFFFFF"/>
                </a:solidFill>
                <a:latin typeface="IBM Plex Sans"/>
                <a:ea typeface="IBM Plex Sans"/>
                <a:cs typeface="IBM Plex Sans"/>
                <a:sym typeface="IBM Plex Sans"/>
              </a:rPr>
              <a:t>frosts are becoming more frequent and severe, devastating crops and livestock </a:t>
            </a:r>
          </a:p>
          <a:p>
            <a:pPr algn="l">
              <a:lnSpc>
                <a:spcPts val="1724"/>
              </a:lnSpc>
            </a:pPr>
            <a:r>
              <a:rPr lang="en-US" sz="1181" spc="-1">
                <a:solidFill>
                  <a:srgbClr val="FFFFFF"/>
                </a:solidFill>
                <a:latin typeface="IBM Plex Sans"/>
                <a:ea typeface="IBM Plex Sans"/>
                <a:cs typeface="IBM Plex Sans"/>
                <a:sym typeface="IBM Plex Sans"/>
              </a:rPr>
              <a:t>operations.</a:t>
            </a:r>
          </a:p>
        </p:txBody>
      </p:sp>
      <p:sp>
        <p:nvSpPr>
          <p:cNvPr name="TextBox 23" id="23"/>
          <p:cNvSpPr txBox="true"/>
          <p:nvPr/>
        </p:nvSpPr>
        <p:spPr>
          <a:xfrm rot="0">
            <a:off x="600075" y="6760426"/>
            <a:ext cx="10445382" cy="799148"/>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The evidence is undeniable: climate change represents an existential threat to global food security. Since 2020, the U.S. Southwest has endured the worst </a:t>
            </a:r>
          </a:p>
          <a:p>
            <a:pPr algn="l">
              <a:lnSpc>
                <a:spcPts val="797"/>
              </a:lnSpc>
            </a:pPr>
            <a:r>
              <a:rPr lang="en-US" sz="1181" spc="-1">
                <a:solidFill>
                  <a:srgbClr val="D7E5D8"/>
                </a:solidFill>
                <a:latin typeface="IBM Plex Sans"/>
                <a:ea typeface="IBM Plex Sans"/>
                <a:cs typeface="IBM Plex Sans"/>
                <a:sym typeface="IBM Plex Sans"/>
              </a:rPr>
              <a:t>drought in 1,200 years, forcing farmers to abandon fields and threatening the livelihoods of entire agricultural communities. Meanwhile, wildfires increasingly </a:t>
            </a:r>
          </a:p>
          <a:p>
            <a:pPr algn="l">
              <a:lnSpc>
                <a:spcPts val="2953"/>
              </a:lnSpc>
            </a:pPr>
            <a:r>
              <a:rPr lang="en-US" sz="1181" spc="-1">
                <a:solidFill>
                  <a:srgbClr val="D7E5D8"/>
                </a:solidFill>
                <a:latin typeface="IBM Plex Sans"/>
                <a:ea typeface="IBM Plex Sans"/>
                <a:cs typeface="IBM Plex Sans"/>
                <a:sym typeface="IBM Plex Sans"/>
              </a:rPr>
              <a:t>consume farmlands and rangelands, with toxic smoke compromising both human health and agricultural productivity across vast regions.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889256"/>
            <a:ext cx="11430000" cy="9429750"/>
            <a:chOff x="0" y="0"/>
            <a:chExt cx="11430000" cy="9429750"/>
          </a:xfrm>
        </p:grpSpPr>
        <p:sp>
          <p:nvSpPr>
            <p:cNvPr name="Freeform 3" id="3"/>
            <p:cNvSpPr/>
            <p:nvPr/>
          </p:nvSpPr>
          <p:spPr>
            <a:xfrm flipH="false" flipV="false" rot="0">
              <a:off x="0" y="0"/>
              <a:ext cx="11430000" cy="9429750"/>
            </a:xfrm>
            <a:custGeom>
              <a:avLst/>
              <a:gdLst/>
              <a:ahLst/>
              <a:cxnLst/>
              <a:rect r="r" b="b" t="t" l="l"/>
              <a:pathLst>
                <a:path h="9429750" w="11430000">
                  <a:moveTo>
                    <a:pt x="0" y="9429750"/>
                  </a:moveTo>
                  <a:lnTo>
                    <a:pt x="11430000" y="9429750"/>
                  </a:lnTo>
                  <a:lnTo>
                    <a:pt x="11430000" y="0"/>
                  </a:lnTo>
                  <a:lnTo>
                    <a:pt x="0" y="0"/>
                  </a:lnTo>
                  <a:close/>
                </a:path>
              </a:pathLst>
            </a:custGeom>
            <a:solidFill>
              <a:srgbClr val="F5F5F6"/>
            </a:solidFill>
          </p:spPr>
        </p:sp>
      </p:grpSp>
      <p:sp>
        <p:nvSpPr>
          <p:cNvPr name="Freeform 4" id="4"/>
          <p:cNvSpPr/>
          <p:nvPr/>
        </p:nvSpPr>
        <p:spPr>
          <a:xfrm flipH="false" flipV="false" rot="0">
            <a:off x="0" y="889759"/>
            <a:ext cx="11430000" cy="9429245"/>
          </a:xfrm>
          <a:custGeom>
            <a:avLst/>
            <a:gdLst/>
            <a:ahLst/>
            <a:cxnLst/>
            <a:rect r="r" b="b" t="t" l="l"/>
            <a:pathLst>
              <a:path h="9429245" w="11430000">
                <a:moveTo>
                  <a:pt x="0" y="0"/>
                </a:moveTo>
                <a:lnTo>
                  <a:pt x="11430000" y="0"/>
                </a:lnTo>
                <a:lnTo>
                  <a:pt x="11430000" y="9429245"/>
                </a:lnTo>
                <a:lnTo>
                  <a:pt x="0" y="9429245"/>
                </a:lnTo>
                <a:lnTo>
                  <a:pt x="0" y="0"/>
                </a:lnTo>
                <a:close/>
              </a:path>
            </a:pathLst>
          </a:custGeom>
          <a:blipFill>
            <a:blip r:embed="rId2"/>
            <a:stretch>
              <a:fillRect l="-34" t="-5" r="-34" b="0"/>
            </a:stretch>
          </a:blipFill>
        </p:spPr>
      </p:sp>
      <p:sp>
        <p:nvSpPr>
          <p:cNvPr name="Freeform 5" id="5"/>
          <p:cNvSpPr/>
          <p:nvPr/>
        </p:nvSpPr>
        <p:spPr>
          <a:xfrm flipH="false" flipV="false" rot="0">
            <a:off x="0" y="889254"/>
            <a:ext cx="11430000" cy="9429750"/>
          </a:xfrm>
          <a:custGeom>
            <a:avLst/>
            <a:gdLst/>
            <a:ahLst/>
            <a:cxnLst/>
            <a:rect r="r" b="b" t="t" l="l"/>
            <a:pathLst>
              <a:path h="9429750" w="11430000">
                <a:moveTo>
                  <a:pt x="0" y="0"/>
                </a:moveTo>
                <a:lnTo>
                  <a:pt x="11430000" y="0"/>
                </a:lnTo>
                <a:lnTo>
                  <a:pt x="11430000" y="9429750"/>
                </a:lnTo>
                <a:lnTo>
                  <a:pt x="0" y="9429750"/>
                </a:lnTo>
                <a:lnTo>
                  <a:pt x="0" y="0"/>
                </a:lnTo>
                <a:close/>
              </a:path>
            </a:pathLst>
          </a:custGeom>
          <a:blipFill>
            <a:blip r:embed="rId3"/>
            <a:stretch>
              <a:fillRect l="0" t="0" r="0" b="0"/>
            </a:stretch>
          </a:blipFill>
        </p:spPr>
      </p:sp>
      <p:grpSp>
        <p:nvGrpSpPr>
          <p:cNvPr name="Group 6" id="6"/>
          <p:cNvGrpSpPr>
            <a:grpSpLocks noChangeAspect="true"/>
          </p:cNvGrpSpPr>
          <p:nvPr/>
        </p:nvGrpSpPr>
        <p:grpSpPr>
          <a:xfrm rot="0">
            <a:off x="0" y="889759"/>
            <a:ext cx="11430000" cy="9429245"/>
            <a:chOff x="0" y="0"/>
            <a:chExt cx="11430000" cy="9429242"/>
          </a:xfrm>
        </p:grpSpPr>
        <p:sp>
          <p:nvSpPr>
            <p:cNvPr name="Freeform 7" id="7"/>
            <p:cNvSpPr/>
            <p:nvPr/>
          </p:nvSpPr>
          <p:spPr>
            <a:xfrm flipH="false" flipV="false" rot="0">
              <a:off x="0" y="0"/>
              <a:ext cx="11430000" cy="9429242"/>
            </a:xfrm>
            <a:custGeom>
              <a:avLst/>
              <a:gdLst/>
              <a:ahLst/>
              <a:cxnLst/>
              <a:rect r="r" b="b" t="t" l="l"/>
              <a:pathLst>
                <a:path h="9429242" w="11430000">
                  <a:moveTo>
                    <a:pt x="0" y="0"/>
                  </a:moveTo>
                  <a:lnTo>
                    <a:pt x="0" y="9429242"/>
                  </a:lnTo>
                  <a:lnTo>
                    <a:pt x="11430000" y="9429242"/>
                  </a:lnTo>
                  <a:lnTo>
                    <a:pt x="11430000" y="0"/>
                  </a:lnTo>
                  <a:close/>
                </a:path>
              </a:pathLst>
            </a:custGeom>
            <a:solidFill>
              <a:srgbClr val="152025">
                <a:alpha val="89804"/>
              </a:srgbClr>
            </a:solidFill>
          </p:spPr>
        </p:sp>
      </p:grpSp>
      <p:grpSp>
        <p:nvGrpSpPr>
          <p:cNvPr name="Group 8" id="8"/>
          <p:cNvGrpSpPr>
            <a:grpSpLocks noChangeAspect="true"/>
          </p:cNvGrpSpPr>
          <p:nvPr/>
        </p:nvGrpSpPr>
        <p:grpSpPr>
          <a:xfrm rot="0">
            <a:off x="5905500" y="2632329"/>
            <a:ext cx="4933950" cy="4933950"/>
            <a:chOff x="0" y="0"/>
            <a:chExt cx="6578600" cy="6578600"/>
          </a:xfrm>
        </p:grpSpPr>
        <p:sp>
          <p:nvSpPr>
            <p:cNvPr name="Freeform 9" id="9"/>
            <p:cNvSpPr/>
            <p:nvPr/>
          </p:nvSpPr>
          <p:spPr>
            <a:xfrm flipH="false" flipV="false" rot="0">
              <a:off x="0" y="0"/>
              <a:ext cx="6578599" cy="6578599"/>
            </a:xfrm>
            <a:custGeom>
              <a:avLst/>
              <a:gdLst/>
              <a:ahLst/>
              <a:cxnLst/>
              <a:rect r="r" b="b" t="t" l="l"/>
              <a:pathLst>
                <a:path h="6578599" w="6578599">
                  <a:moveTo>
                    <a:pt x="69977" y="0"/>
                  </a:moveTo>
                  <a:cubicBezTo>
                    <a:pt x="60706" y="0"/>
                    <a:pt x="51816" y="1778"/>
                    <a:pt x="43180" y="5334"/>
                  </a:cubicBezTo>
                  <a:cubicBezTo>
                    <a:pt x="34544" y="8890"/>
                    <a:pt x="27051" y="13970"/>
                    <a:pt x="20447" y="20447"/>
                  </a:cubicBezTo>
                  <a:cubicBezTo>
                    <a:pt x="13843" y="26924"/>
                    <a:pt x="8890" y="34671"/>
                    <a:pt x="5334" y="43180"/>
                  </a:cubicBezTo>
                  <a:cubicBezTo>
                    <a:pt x="1778" y="51689"/>
                    <a:pt x="0" y="60706"/>
                    <a:pt x="0" y="69977"/>
                  </a:cubicBezTo>
                  <a:lnTo>
                    <a:pt x="0" y="6508623"/>
                  </a:lnTo>
                  <a:cubicBezTo>
                    <a:pt x="0" y="6517894"/>
                    <a:pt x="1778" y="6526784"/>
                    <a:pt x="5334" y="6535420"/>
                  </a:cubicBezTo>
                  <a:cubicBezTo>
                    <a:pt x="8890" y="6544056"/>
                    <a:pt x="13970" y="6551549"/>
                    <a:pt x="20574" y="6558152"/>
                  </a:cubicBezTo>
                  <a:cubicBezTo>
                    <a:pt x="27178" y="6564756"/>
                    <a:pt x="34671" y="6569836"/>
                    <a:pt x="43307" y="6573265"/>
                  </a:cubicBezTo>
                  <a:cubicBezTo>
                    <a:pt x="51943" y="6576695"/>
                    <a:pt x="60833" y="6578599"/>
                    <a:pt x="70104" y="6578599"/>
                  </a:cubicBezTo>
                  <a:lnTo>
                    <a:pt x="6508623" y="6578599"/>
                  </a:lnTo>
                  <a:cubicBezTo>
                    <a:pt x="6517894" y="6578599"/>
                    <a:pt x="6526784" y="6576821"/>
                    <a:pt x="6535420" y="6573265"/>
                  </a:cubicBezTo>
                  <a:cubicBezTo>
                    <a:pt x="6544056" y="6569710"/>
                    <a:pt x="6551549" y="6564630"/>
                    <a:pt x="6558152" y="6558152"/>
                  </a:cubicBezTo>
                  <a:cubicBezTo>
                    <a:pt x="6564756" y="6551675"/>
                    <a:pt x="6569709" y="6544056"/>
                    <a:pt x="6573265" y="6535420"/>
                  </a:cubicBezTo>
                  <a:cubicBezTo>
                    <a:pt x="6576822" y="6526784"/>
                    <a:pt x="6578599" y="6517894"/>
                    <a:pt x="6578599" y="6508623"/>
                  </a:cubicBezTo>
                  <a:lnTo>
                    <a:pt x="6578599" y="69977"/>
                  </a:lnTo>
                  <a:cubicBezTo>
                    <a:pt x="6578599" y="60706"/>
                    <a:pt x="6576821" y="51816"/>
                    <a:pt x="6573265" y="43180"/>
                  </a:cubicBezTo>
                  <a:cubicBezTo>
                    <a:pt x="6569710" y="34544"/>
                    <a:pt x="6564630" y="27051"/>
                    <a:pt x="6558152" y="20447"/>
                  </a:cubicBezTo>
                  <a:cubicBezTo>
                    <a:pt x="6551675" y="13843"/>
                    <a:pt x="6543929" y="8890"/>
                    <a:pt x="6535420" y="5334"/>
                  </a:cubicBezTo>
                  <a:cubicBezTo>
                    <a:pt x="6526910" y="1778"/>
                    <a:pt x="6517894" y="0"/>
                    <a:pt x="6508623" y="0"/>
                  </a:cubicBezTo>
                  <a:close/>
                </a:path>
              </a:pathLst>
            </a:custGeom>
            <a:blipFill>
              <a:blip r:embed="rId4"/>
              <a:stretch>
                <a:fillRect l="0" t="0" r="0" b="0"/>
              </a:stretch>
            </a:blipFill>
          </p:spPr>
        </p:sp>
      </p:grpSp>
      <p:grpSp>
        <p:nvGrpSpPr>
          <p:cNvPr name="Group 10" id="10"/>
          <p:cNvGrpSpPr>
            <a:grpSpLocks noChangeAspect="true"/>
          </p:cNvGrpSpPr>
          <p:nvPr/>
        </p:nvGrpSpPr>
        <p:grpSpPr>
          <a:xfrm rot="0">
            <a:off x="5841997" y="7674226"/>
            <a:ext cx="5060947" cy="1241422"/>
            <a:chOff x="0" y="0"/>
            <a:chExt cx="5060950" cy="1241425"/>
          </a:xfrm>
        </p:grpSpPr>
        <p:sp>
          <p:nvSpPr>
            <p:cNvPr name="Freeform 11" id="11"/>
            <p:cNvSpPr/>
            <p:nvPr/>
          </p:nvSpPr>
          <p:spPr>
            <a:xfrm flipH="false" flipV="false" rot="0">
              <a:off x="63500" y="63500"/>
              <a:ext cx="4934077" cy="1114552"/>
            </a:xfrm>
            <a:custGeom>
              <a:avLst/>
              <a:gdLst/>
              <a:ahLst/>
              <a:cxnLst/>
              <a:rect r="r" b="b" t="t" l="l"/>
              <a:pathLst>
                <a:path h="1114552" w="4934077">
                  <a:moveTo>
                    <a:pt x="0" y="1061974"/>
                  </a:moveTo>
                  <a:lnTo>
                    <a:pt x="0" y="52451"/>
                  </a:lnTo>
                  <a:cubicBezTo>
                    <a:pt x="0" y="49022"/>
                    <a:pt x="381" y="45593"/>
                    <a:pt x="1016" y="42164"/>
                  </a:cubicBezTo>
                  <a:cubicBezTo>
                    <a:pt x="1651" y="38735"/>
                    <a:pt x="2667" y="35560"/>
                    <a:pt x="4064" y="32258"/>
                  </a:cubicBezTo>
                  <a:cubicBezTo>
                    <a:pt x="5461" y="28956"/>
                    <a:pt x="6985" y="26035"/>
                    <a:pt x="8890" y="23241"/>
                  </a:cubicBezTo>
                  <a:cubicBezTo>
                    <a:pt x="10795" y="20447"/>
                    <a:pt x="12954" y="17780"/>
                    <a:pt x="15367" y="15240"/>
                  </a:cubicBezTo>
                  <a:cubicBezTo>
                    <a:pt x="17780" y="12700"/>
                    <a:pt x="20447" y="10668"/>
                    <a:pt x="23368" y="8763"/>
                  </a:cubicBezTo>
                  <a:cubicBezTo>
                    <a:pt x="26289" y="6858"/>
                    <a:pt x="29210" y="5207"/>
                    <a:pt x="32385" y="3937"/>
                  </a:cubicBezTo>
                  <a:cubicBezTo>
                    <a:pt x="35560" y="2667"/>
                    <a:pt x="38862" y="1651"/>
                    <a:pt x="42291" y="889"/>
                  </a:cubicBezTo>
                  <a:cubicBezTo>
                    <a:pt x="45720" y="127"/>
                    <a:pt x="49022" y="0"/>
                    <a:pt x="52451" y="0"/>
                  </a:cubicBezTo>
                  <a:lnTo>
                    <a:pt x="4881499" y="0"/>
                  </a:lnTo>
                  <a:cubicBezTo>
                    <a:pt x="4884928" y="0"/>
                    <a:pt x="4888357" y="381"/>
                    <a:pt x="4891786" y="1016"/>
                  </a:cubicBezTo>
                  <a:cubicBezTo>
                    <a:pt x="4895215" y="1651"/>
                    <a:pt x="4898390" y="2667"/>
                    <a:pt x="4901692" y="4064"/>
                  </a:cubicBezTo>
                  <a:cubicBezTo>
                    <a:pt x="4904994" y="5461"/>
                    <a:pt x="4907915" y="6985"/>
                    <a:pt x="4910709" y="8890"/>
                  </a:cubicBezTo>
                  <a:cubicBezTo>
                    <a:pt x="4913503" y="10795"/>
                    <a:pt x="4916170" y="12954"/>
                    <a:pt x="4918710" y="15367"/>
                  </a:cubicBezTo>
                  <a:cubicBezTo>
                    <a:pt x="4921250" y="17780"/>
                    <a:pt x="4923282" y="20447"/>
                    <a:pt x="4925187" y="23368"/>
                  </a:cubicBezTo>
                  <a:cubicBezTo>
                    <a:pt x="4927092" y="26289"/>
                    <a:pt x="4928743" y="29210"/>
                    <a:pt x="4930013" y="32385"/>
                  </a:cubicBezTo>
                  <a:cubicBezTo>
                    <a:pt x="4931283" y="35560"/>
                    <a:pt x="4932299" y="38862"/>
                    <a:pt x="4933061" y="42291"/>
                  </a:cubicBezTo>
                  <a:cubicBezTo>
                    <a:pt x="4933823" y="45720"/>
                    <a:pt x="4934077" y="49149"/>
                    <a:pt x="4934077" y="52578"/>
                  </a:cubicBezTo>
                  <a:lnTo>
                    <a:pt x="4934077" y="1061974"/>
                  </a:lnTo>
                  <a:cubicBezTo>
                    <a:pt x="4934077" y="1065403"/>
                    <a:pt x="4933696" y="1068832"/>
                    <a:pt x="4933061" y="1072261"/>
                  </a:cubicBezTo>
                  <a:cubicBezTo>
                    <a:pt x="4932426" y="1075690"/>
                    <a:pt x="4931410" y="1078865"/>
                    <a:pt x="4930013" y="1082167"/>
                  </a:cubicBezTo>
                  <a:cubicBezTo>
                    <a:pt x="4928616" y="1085469"/>
                    <a:pt x="4927092" y="1088390"/>
                    <a:pt x="4925187" y="1091184"/>
                  </a:cubicBezTo>
                  <a:cubicBezTo>
                    <a:pt x="4923282" y="1093978"/>
                    <a:pt x="4921123" y="1096645"/>
                    <a:pt x="4918710" y="1099185"/>
                  </a:cubicBezTo>
                  <a:cubicBezTo>
                    <a:pt x="4916297" y="1101725"/>
                    <a:pt x="4913630" y="1103757"/>
                    <a:pt x="4910709" y="1105662"/>
                  </a:cubicBezTo>
                  <a:cubicBezTo>
                    <a:pt x="4907788" y="1107567"/>
                    <a:pt x="4904867" y="1109218"/>
                    <a:pt x="4901692" y="1110488"/>
                  </a:cubicBezTo>
                  <a:cubicBezTo>
                    <a:pt x="4898517" y="1111758"/>
                    <a:pt x="4895215" y="1112774"/>
                    <a:pt x="4891786" y="1113536"/>
                  </a:cubicBezTo>
                  <a:cubicBezTo>
                    <a:pt x="4888357" y="1114298"/>
                    <a:pt x="4885055" y="1114552"/>
                    <a:pt x="4881499" y="1114552"/>
                  </a:cubicBezTo>
                  <a:lnTo>
                    <a:pt x="52451" y="1114552"/>
                  </a:lnTo>
                  <a:cubicBezTo>
                    <a:pt x="49022" y="1114552"/>
                    <a:pt x="45593" y="1114171"/>
                    <a:pt x="42164" y="1113536"/>
                  </a:cubicBezTo>
                  <a:cubicBezTo>
                    <a:pt x="38735" y="1112901"/>
                    <a:pt x="35560" y="1111885"/>
                    <a:pt x="32258" y="1110488"/>
                  </a:cubicBezTo>
                  <a:cubicBezTo>
                    <a:pt x="28956" y="1109091"/>
                    <a:pt x="26035" y="1107567"/>
                    <a:pt x="23241" y="1105662"/>
                  </a:cubicBezTo>
                  <a:cubicBezTo>
                    <a:pt x="20447" y="1103757"/>
                    <a:pt x="17780" y="1101598"/>
                    <a:pt x="15240" y="1099185"/>
                  </a:cubicBezTo>
                  <a:cubicBezTo>
                    <a:pt x="12700" y="1096772"/>
                    <a:pt x="10668" y="1094105"/>
                    <a:pt x="8763" y="1091184"/>
                  </a:cubicBezTo>
                  <a:cubicBezTo>
                    <a:pt x="6858" y="1088263"/>
                    <a:pt x="5207" y="1085342"/>
                    <a:pt x="3937" y="1082167"/>
                  </a:cubicBezTo>
                  <a:cubicBezTo>
                    <a:pt x="2667" y="1078992"/>
                    <a:pt x="1651" y="1075690"/>
                    <a:pt x="889" y="1072261"/>
                  </a:cubicBezTo>
                  <a:cubicBezTo>
                    <a:pt x="127" y="1068832"/>
                    <a:pt x="0" y="1065403"/>
                    <a:pt x="0" y="1061974"/>
                  </a:cubicBezTo>
                </a:path>
              </a:pathLst>
            </a:custGeom>
            <a:solidFill>
              <a:srgbClr val="334805"/>
            </a:solidFill>
          </p:spPr>
        </p:sp>
        <p:sp>
          <p:nvSpPr>
            <p:cNvPr name="Freeform 12" id="12"/>
            <p:cNvSpPr/>
            <p:nvPr/>
          </p:nvSpPr>
          <p:spPr>
            <a:xfrm flipH="false" flipV="false" rot="0">
              <a:off x="243967" y="301498"/>
              <a:ext cx="131318" cy="131445"/>
            </a:xfrm>
            <a:custGeom>
              <a:avLst/>
              <a:gdLst/>
              <a:ahLst/>
              <a:cxnLst/>
              <a:rect r="r" b="b" t="t" l="l"/>
              <a:pathLst>
                <a:path h="131445" w="131318">
                  <a:moveTo>
                    <a:pt x="18796" y="14097"/>
                  </a:moveTo>
                  <a:cubicBezTo>
                    <a:pt x="16256" y="14097"/>
                    <a:pt x="14097" y="16256"/>
                    <a:pt x="14097" y="18796"/>
                  </a:cubicBezTo>
                  <a:lnTo>
                    <a:pt x="14097" y="112522"/>
                  </a:lnTo>
                  <a:cubicBezTo>
                    <a:pt x="14097" y="115062"/>
                    <a:pt x="16256" y="117221"/>
                    <a:pt x="18796" y="117221"/>
                  </a:cubicBezTo>
                  <a:lnTo>
                    <a:pt x="84455" y="117221"/>
                  </a:lnTo>
                  <a:lnTo>
                    <a:pt x="84455" y="93726"/>
                  </a:lnTo>
                  <a:cubicBezTo>
                    <a:pt x="84455" y="88519"/>
                    <a:pt x="88646" y="84328"/>
                    <a:pt x="93853" y="84328"/>
                  </a:cubicBezTo>
                  <a:lnTo>
                    <a:pt x="117348" y="84328"/>
                  </a:lnTo>
                  <a:lnTo>
                    <a:pt x="117348" y="18796"/>
                  </a:lnTo>
                  <a:cubicBezTo>
                    <a:pt x="117348" y="16256"/>
                    <a:pt x="115189" y="14097"/>
                    <a:pt x="112649" y="14097"/>
                  </a:cubicBezTo>
                  <a:lnTo>
                    <a:pt x="18796" y="14097"/>
                  </a:lnTo>
                  <a:close/>
                  <a:moveTo>
                    <a:pt x="84455" y="131318"/>
                  </a:moveTo>
                  <a:lnTo>
                    <a:pt x="18796" y="131318"/>
                  </a:lnTo>
                  <a:cubicBezTo>
                    <a:pt x="8509" y="131318"/>
                    <a:pt x="0" y="122936"/>
                    <a:pt x="0" y="112522"/>
                  </a:cubicBezTo>
                  <a:lnTo>
                    <a:pt x="0" y="18796"/>
                  </a:lnTo>
                  <a:cubicBezTo>
                    <a:pt x="0" y="8509"/>
                    <a:pt x="8382" y="0"/>
                    <a:pt x="18796" y="0"/>
                  </a:cubicBezTo>
                  <a:lnTo>
                    <a:pt x="112522" y="0"/>
                  </a:lnTo>
                  <a:cubicBezTo>
                    <a:pt x="122809" y="0"/>
                    <a:pt x="131318" y="8382"/>
                    <a:pt x="131318" y="18796"/>
                  </a:cubicBezTo>
                  <a:lnTo>
                    <a:pt x="131318" y="84455"/>
                  </a:lnTo>
                  <a:lnTo>
                    <a:pt x="131318" y="86106"/>
                  </a:lnTo>
                  <a:cubicBezTo>
                    <a:pt x="131318" y="91059"/>
                    <a:pt x="129413" y="95885"/>
                    <a:pt x="125857" y="99441"/>
                  </a:cubicBezTo>
                  <a:lnTo>
                    <a:pt x="99314" y="125984"/>
                  </a:lnTo>
                  <a:cubicBezTo>
                    <a:pt x="95758" y="129540"/>
                    <a:pt x="91059" y="131445"/>
                    <a:pt x="85979" y="131445"/>
                  </a:cubicBezTo>
                  <a:lnTo>
                    <a:pt x="84328" y="131445"/>
                  </a:lnTo>
                </a:path>
              </a:pathLst>
            </a:custGeom>
            <a:solidFill>
              <a:srgbClr val="CBF66F"/>
            </a:solidFill>
          </p:spPr>
        </p:sp>
      </p:grpSp>
      <p:sp>
        <p:nvSpPr>
          <p:cNvPr name="TextBox 13" id="13"/>
          <p:cNvSpPr txBox="true"/>
          <p:nvPr/>
        </p:nvSpPr>
        <p:spPr>
          <a:xfrm rot="0">
            <a:off x="600075" y="1303477"/>
            <a:ext cx="9838782" cy="935774"/>
          </a:xfrm>
          <a:prstGeom prst="rect">
            <a:avLst/>
          </a:prstGeom>
        </p:spPr>
        <p:txBody>
          <a:bodyPr anchor="t" rtlCol="false" tIns="0" lIns="0" bIns="0" rIns="0">
            <a:spAutoFit/>
          </a:bodyPr>
          <a:lstStyle/>
          <a:p>
            <a:pPr algn="l">
              <a:lnSpc>
                <a:spcPts val="3749"/>
              </a:lnSpc>
            </a:pPr>
            <a:r>
              <a:rPr lang="en-US" b="true" sz="2952" spc="-2">
                <a:solidFill>
                  <a:srgbClr val="F0F4F1"/>
                </a:solidFill>
                <a:latin typeface="IBM Plex Sans Bold"/>
                <a:ea typeface="IBM Plex Sans Bold"/>
                <a:cs typeface="IBM Plex Sans Bold"/>
                <a:sym typeface="IBM Plex Sans Bold"/>
              </a:rPr>
              <a:t>Impact on Crop Yields and Food Security</a:t>
            </a:r>
          </a:p>
        </p:txBody>
      </p:sp>
      <p:sp>
        <p:nvSpPr>
          <p:cNvPr name="TextBox 14" id="14"/>
          <p:cNvSpPr txBox="true"/>
          <p:nvPr/>
        </p:nvSpPr>
        <p:spPr>
          <a:xfrm rot="0">
            <a:off x="1975971" y="2444201"/>
            <a:ext cx="59274" cy="396392"/>
          </a:xfrm>
          <a:prstGeom prst="rect">
            <a:avLst/>
          </a:prstGeom>
        </p:spPr>
        <p:txBody>
          <a:bodyPr anchor="t" rtlCol="false" tIns="0" lIns="0" bIns="0" rIns="0">
            <a:spAutoFit/>
          </a:bodyPr>
          <a:lstStyle/>
          <a:p>
            <a:pPr algn="l">
              <a:lnSpc>
                <a:spcPts val="3690"/>
              </a:lnSpc>
            </a:pPr>
            <a:r>
              <a:rPr lang="en-US" b="true" sz="1476" spc="-1">
                <a:solidFill>
                  <a:srgbClr val="F0F4F1"/>
                </a:solidFill>
                <a:latin typeface="IBM Plex Sans Bold"/>
                <a:ea typeface="IBM Plex Sans Bold"/>
                <a:cs typeface="IBM Plex Sans Bold"/>
                <a:sym typeface="IBM Plex Sans Bold"/>
              </a:rPr>
              <a:t> </a:t>
            </a:r>
          </a:p>
        </p:txBody>
      </p:sp>
      <p:sp>
        <p:nvSpPr>
          <p:cNvPr name="TextBox 15" id="15"/>
          <p:cNvSpPr txBox="true"/>
          <p:nvPr/>
        </p:nvSpPr>
        <p:spPr>
          <a:xfrm rot="0">
            <a:off x="600075" y="2615651"/>
            <a:ext cx="4943818" cy="3045638"/>
          </a:xfrm>
          <a:prstGeom prst="rect">
            <a:avLst/>
          </a:prstGeom>
        </p:spPr>
        <p:txBody>
          <a:bodyPr anchor="t" rtlCol="false" tIns="0" lIns="0" bIns="0" rIns="0">
            <a:spAutoFit/>
          </a:bodyPr>
          <a:lstStyle/>
          <a:p>
            <a:pPr algn="l">
              <a:lnSpc>
                <a:spcPts val="1874"/>
              </a:lnSpc>
            </a:pPr>
            <a:r>
              <a:rPr lang="en-US" b="true" sz="1476" spc="-1">
                <a:solidFill>
                  <a:srgbClr val="F0F4F1"/>
                </a:solidFill>
                <a:latin typeface="IBM Plex Sans Bold"/>
                <a:ea typeface="IBM Plex Sans Bold"/>
                <a:cs typeface="IBM Plex Sans Bold"/>
                <a:sym typeface="IBM Plex Sans Bold"/>
              </a:rPr>
              <a:t>Declining</a:t>
            </a:r>
            <a:r>
              <a:rPr lang="en-US" b="true" sz="1476" spc="-1">
                <a:solidFill>
                  <a:srgbClr val="FFFFFF"/>
                </a:solidFill>
                <a:latin typeface="IBM Plex Sans Bold"/>
                <a:ea typeface="IBM Plex Sans Bold"/>
                <a:cs typeface="IBM Plex Sans Bold"/>
                <a:sym typeface="IBM Plex Sans Bold"/>
              </a:rPr>
              <a:t> </a:t>
            </a:r>
            <a:r>
              <a:rPr lang="en-US" b="true" sz="1476" spc="-1">
                <a:solidFill>
                  <a:srgbClr val="F0F4F1"/>
                </a:solidFill>
                <a:latin typeface="IBM Plex Sans Bold"/>
                <a:ea typeface="IBM Plex Sans Bold"/>
                <a:cs typeface="IBM Plex Sans Bold"/>
                <a:sym typeface="IBM Plex Sans Bold"/>
              </a:rPr>
              <a:t>Yields</a:t>
            </a:r>
            <a:r>
              <a:rPr lang="en-US" b="true" sz="1476" spc="-1">
                <a:solidFill>
                  <a:srgbClr val="FFFFFF"/>
                </a:solidFill>
                <a:latin typeface="IBM Plex Sans Bold"/>
                <a:ea typeface="IBM Plex Sans Bold"/>
                <a:cs typeface="IBM Plex Sans Bold"/>
                <a:sym typeface="IBM Plex Sans Bold"/>
              </a:rPr>
              <a:t> </a:t>
            </a:r>
            <a:r>
              <a:rPr lang="en-US" b="true" sz="1476" spc="-1">
                <a:solidFill>
                  <a:srgbClr val="F0F4F1"/>
                </a:solidFill>
                <a:latin typeface="IBM Plex Sans Bold"/>
                <a:ea typeface="IBM Plex Sans Bold"/>
                <a:cs typeface="IBM Plex Sans Bold"/>
                <a:sym typeface="IBM Plex Sans Bold"/>
              </a:rPr>
              <a:t>Despite</a:t>
            </a:r>
            <a:r>
              <a:rPr lang="en-US" b="true" sz="1476" spc="-1">
                <a:solidFill>
                  <a:srgbClr val="FFFFFF"/>
                </a:solidFill>
                <a:latin typeface="IBM Plex Sans Bold"/>
                <a:ea typeface="IBM Plex Sans Bold"/>
                <a:cs typeface="IBM Plex Sans Bold"/>
                <a:sym typeface="IBM Plex Sans Bold"/>
              </a:rPr>
              <a:t> </a:t>
            </a:r>
            <a:r>
              <a:rPr lang="en-US" b="true" sz="1476" spc="-1">
                <a:solidFill>
                  <a:srgbClr val="F0F4F1"/>
                </a:solidFill>
                <a:latin typeface="IBM Plex Sans Bold"/>
                <a:ea typeface="IBM Plex Sans Bold"/>
                <a:cs typeface="IBM Plex Sans Bold"/>
                <a:sym typeface="IBM Plex Sans Bold"/>
              </a:rPr>
              <a:t>Longer Seasons</a:t>
            </a:r>
          </a:p>
          <a:p>
            <a:pPr algn="l">
              <a:lnSpc>
                <a:spcPts val="1912"/>
              </a:lnSpc>
            </a:pPr>
            <a:r>
              <a:rPr lang="en-US" sz="1181" spc="-1">
                <a:solidFill>
                  <a:srgbClr val="D7E5D8"/>
                </a:solidFill>
                <a:latin typeface="IBM Plex Sans"/>
                <a:ea typeface="IBM Plex Sans"/>
                <a:cs typeface="IBM Plex Sans"/>
                <a:sym typeface="IBM Plex Sans"/>
              </a:rPr>
              <a:t>While some regions experience extended growing periods, the net effect on major staple crops remains negative. Corn, rice, wheat, and oats face significant yield reductions due to heat stress, water scarcity, and increased pest pressure.</a:t>
            </a:r>
          </a:p>
          <a:p>
            <a:pPr algn="l">
              <a:lnSpc>
                <a:spcPts val="2066"/>
              </a:lnSpc>
            </a:pPr>
            <a:r>
              <a:rPr lang="en-US" b="true" sz="1476" spc="-1">
                <a:solidFill>
                  <a:srgbClr val="F0F4F1"/>
                </a:solidFill>
                <a:latin typeface="IBM Plex Sans Bold"/>
                <a:ea typeface="IBM Plex Sans Bold"/>
                <a:cs typeface="IBM Plex Sans Bold"/>
                <a:sym typeface="IBM Plex Sans Bold"/>
              </a:rPr>
              <a:t>Ozone Pollution's Hidden Impact</a:t>
            </a:r>
          </a:p>
          <a:p>
            <a:pPr algn="l">
              <a:lnSpc>
                <a:spcPts val="1912"/>
              </a:lnSpc>
            </a:pPr>
            <a:r>
              <a:rPr lang="en-US" sz="1181" spc="-1">
                <a:solidFill>
                  <a:srgbClr val="D7E5D8"/>
                </a:solidFill>
                <a:latin typeface="IBM Plex Sans"/>
                <a:ea typeface="IBM Plex Sans"/>
                <a:cs typeface="IBM Plex Sans"/>
                <a:sym typeface="IBM Plex Sans"/>
              </a:rPr>
              <a:t>Ground-level ozone, exacerbated by rising temperatures, interferes with photosynthesis4the fundamental process that powers plant growth. This pollution slows development and makes crops more susceptible to diseases and pests.</a:t>
            </a:r>
          </a:p>
        </p:txBody>
      </p:sp>
      <p:sp>
        <p:nvSpPr>
          <p:cNvPr name="TextBox 16" id="16"/>
          <p:cNvSpPr txBox="true"/>
          <p:nvPr/>
        </p:nvSpPr>
        <p:spPr>
          <a:xfrm rot="0">
            <a:off x="6394990" y="7900607"/>
            <a:ext cx="4328065" cy="713423"/>
          </a:xfrm>
          <a:prstGeom prst="rect">
            <a:avLst/>
          </a:prstGeom>
        </p:spPr>
        <p:txBody>
          <a:bodyPr anchor="t" rtlCol="false" tIns="0" lIns="0" bIns="0" rIns="0">
            <a:spAutoFit/>
          </a:bodyPr>
          <a:lstStyle/>
          <a:p>
            <a:pPr algn="l">
              <a:lnSpc>
                <a:spcPts val="1925"/>
              </a:lnSpc>
            </a:pPr>
            <a:r>
              <a:rPr lang="en-US" sz="1181" spc="-1">
                <a:solidFill>
                  <a:srgbClr val="A9F00F"/>
                </a:solidFill>
                <a:latin typeface="IBM Plex Sans"/>
                <a:ea typeface="IBM Plex Sans"/>
                <a:cs typeface="IBM Plex Sans"/>
                <a:sym typeface="IBM Plex Sans"/>
              </a:rPr>
              <a:t>Critical projection:</a:t>
            </a:r>
            <a:r>
              <a:rPr lang="en-US" sz="1181" spc="-1">
                <a:solidFill>
                  <a:srgbClr val="FFFFFF"/>
                </a:solidFill>
                <a:latin typeface="IBM Plex Sans"/>
                <a:ea typeface="IBM Plex Sans"/>
                <a:cs typeface="IBM Plex Sans"/>
                <a:sym typeface="IBM Plex Sans"/>
              </a:rPr>
              <a:t> By 2050, global crop yields could plummet by up to 25% under high-emission climate scenarios without immediate adaptation measures.</a:t>
            </a:r>
          </a:p>
        </p:txBody>
      </p:sp>
      <p:sp>
        <p:nvSpPr>
          <p:cNvPr name="TextBox 17" id="17"/>
          <p:cNvSpPr txBox="true"/>
          <p:nvPr/>
        </p:nvSpPr>
        <p:spPr>
          <a:xfrm rot="0">
            <a:off x="600075" y="9176966"/>
            <a:ext cx="10435666" cy="703898"/>
          </a:xfrm>
          <a:prstGeom prst="rect">
            <a:avLst/>
          </a:prstGeom>
        </p:spPr>
        <p:txBody>
          <a:bodyPr anchor="t" rtlCol="false" tIns="0" lIns="0" bIns="0" rIns="0">
            <a:spAutoFit/>
          </a:bodyPr>
          <a:lstStyle/>
          <a:p>
            <a:pPr algn="l">
              <a:lnSpc>
                <a:spcPts val="1899"/>
              </a:lnSpc>
            </a:pPr>
            <a:r>
              <a:rPr lang="en-US" sz="1181" spc="-1">
                <a:solidFill>
                  <a:srgbClr val="D7E5D8"/>
                </a:solidFill>
                <a:latin typeface="IBM Plex Sans"/>
                <a:ea typeface="IBM Plex Sans"/>
                <a:cs typeface="IBM Plex Sans"/>
                <a:sym typeface="IBM Plex Sans"/>
              </a:rPr>
              <a:t>The mathematics of global food security are stark. With world population projected to reach 9.7 billion by 2050, we need to increase food production by 70% just to meet demand. Yet climate change is pushing yields in the opposite direction, creating a dangerous gap that threatens to leave hundreds of millions without adequate nutrition.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6"/>
        </a:solidFill>
      </p:bgPr>
    </p:bg>
    <p:spTree>
      <p:nvGrpSpPr>
        <p:cNvPr id="1" name=""/>
        <p:cNvGrpSpPr/>
        <p:nvPr/>
      </p:nvGrpSpPr>
      <p:grpSpPr>
        <a:xfrm>
          <a:off x="0" y="0"/>
          <a:ext cx="0" cy="0"/>
          <a:chOff x="0" y="0"/>
          <a:chExt cx="0" cy="0"/>
        </a:xfrm>
      </p:grpSpPr>
      <p:sp>
        <p:nvSpPr>
          <p:cNvPr name="Freeform 2" id="2"/>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2"/>
            <a:stretch>
              <a:fillRect l="-20" t="-3" r="-21" b="0"/>
            </a:stretch>
          </a:blipFill>
        </p:spPr>
      </p:sp>
      <p:sp>
        <p:nvSpPr>
          <p:cNvPr name="Freeform 3" id="3"/>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3"/>
            <a:stretch>
              <a:fillRect l="0" t="-3" r="0" b="0"/>
            </a:stretch>
          </a:blipFill>
        </p:spPr>
      </p:sp>
      <p:grpSp>
        <p:nvGrpSpPr>
          <p:cNvPr name="Group 4" id="4"/>
          <p:cNvGrpSpPr>
            <a:grpSpLocks noChangeAspect="true"/>
          </p:cNvGrpSpPr>
          <p:nvPr/>
        </p:nvGrpSpPr>
        <p:grpSpPr>
          <a:xfrm rot="0">
            <a:off x="0" y="2387756"/>
            <a:ext cx="11430000" cy="6438643"/>
            <a:chOff x="0" y="0"/>
            <a:chExt cx="11430000" cy="6438646"/>
          </a:xfrm>
        </p:grpSpPr>
        <p:sp>
          <p:nvSpPr>
            <p:cNvPr name="Freeform 5" id="5"/>
            <p:cNvSpPr/>
            <p:nvPr/>
          </p:nvSpPr>
          <p:spPr>
            <a:xfrm flipH="false" flipV="false" rot="0">
              <a:off x="0" y="0"/>
              <a:ext cx="11430000" cy="6438646"/>
            </a:xfrm>
            <a:custGeom>
              <a:avLst/>
              <a:gdLst/>
              <a:ahLst/>
              <a:cxnLst/>
              <a:rect r="r" b="b" t="t" l="l"/>
              <a:pathLst>
                <a:path h="6438646" w="11430000">
                  <a:moveTo>
                    <a:pt x="0" y="0"/>
                  </a:moveTo>
                  <a:lnTo>
                    <a:pt x="0" y="6438646"/>
                  </a:lnTo>
                  <a:lnTo>
                    <a:pt x="11430000" y="6438646"/>
                  </a:lnTo>
                  <a:lnTo>
                    <a:pt x="11430000" y="0"/>
                  </a:lnTo>
                  <a:close/>
                </a:path>
              </a:pathLst>
            </a:custGeom>
            <a:solidFill>
              <a:srgbClr val="152025">
                <a:alpha val="89804"/>
              </a:srgbClr>
            </a:solidFill>
          </p:spPr>
        </p:sp>
      </p:grpSp>
      <p:sp>
        <p:nvSpPr>
          <p:cNvPr name="TextBox 6" id="6"/>
          <p:cNvSpPr txBox="true"/>
          <p:nvPr/>
        </p:nvSpPr>
        <p:spPr>
          <a:xfrm rot="0">
            <a:off x="600075" y="3335122"/>
            <a:ext cx="7988284" cy="916724"/>
          </a:xfrm>
          <a:prstGeom prst="rect">
            <a:avLst/>
          </a:prstGeom>
        </p:spPr>
        <p:txBody>
          <a:bodyPr anchor="t" rtlCol="false" tIns="0" lIns="0" bIns="0" rIns="0">
            <a:spAutoFit/>
          </a:bodyPr>
          <a:lstStyle/>
          <a:p>
            <a:pPr algn="l">
              <a:lnSpc>
                <a:spcPts val="3676"/>
              </a:lnSpc>
            </a:pPr>
            <a:r>
              <a:rPr lang="en-US" b="true" sz="2952" spc="-2">
                <a:solidFill>
                  <a:srgbClr val="F0F4F1"/>
                </a:solidFill>
                <a:latin typeface="IBM Plex Sans Bold"/>
                <a:ea typeface="IBM Plex Sans Bold"/>
                <a:cs typeface="IBM Plex Sans Bold"/>
                <a:sym typeface="IBM Plex Sans Bold"/>
              </a:rPr>
              <a:t>Heat Stress and Livestock Vulnerability</a:t>
            </a:r>
          </a:p>
        </p:txBody>
      </p:sp>
      <p:sp>
        <p:nvSpPr>
          <p:cNvPr name="TextBox 7" id="7"/>
          <p:cNvSpPr txBox="true"/>
          <p:nvPr/>
        </p:nvSpPr>
        <p:spPr>
          <a:xfrm rot="0">
            <a:off x="620020" y="4846120"/>
            <a:ext cx="3309814" cy="1484728"/>
          </a:xfrm>
          <a:prstGeom prst="rect">
            <a:avLst/>
          </a:prstGeom>
        </p:spPr>
        <p:txBody>
          <a:bodyPr anchor="t" rtlCol="false" tIns="0" lIns="0" bIns="0" rIns="0">
            <a:spAutoFit/>
          </a:bodyPr>
          <a:lstStyle/>
          <a:p>
            <a:pPr algn="ctr">
              <a:lnSpc>
                <a:spcPts val="1948"/>
              </a:lnSpc>
            </a:pPr>
            <a:r>
              <a:rPr lang="en-US" b="true" sz="3897" spc="-3">
                <a:solidFill>
                  <a:srgbClr val="D7E5D8"/>
                </a:solidFill>
                <a:latin typeface="IBM Plex Sans Bold"/>
                <a:ea typeface="IBM Plex Sans Bold"/>
                <a:cs typeface="IBM Plex Sans Bold"/>
                <a:sym typeface="IBM Plex Sans Bold"/>
              </a:rPr>
              <a:t>$1.2B</a:t>
            </a:r>
          </a:p>
          <a:p>
            <a:pPr algn="ctr">
              <a:lnSpc>
                <a:spcPts val="3690"/>
              </a:lnSpc>
            </a:pPr>
            <a:r>
              <a:rPr lang="en-US" b="true" sz="1476" spc="-1">
                <a:solidFill>
                  <a:srgbClr val="D7E5D8"/>
                </a:solidFill>
                <a:latin typeface="IBM Plex Sans Bold"/>
                <a:ea typeface="IBM Plex Sans Bold"/>
                <a:cs typeface="IBM Plex Sans Bold"/>
                <a:sym typeface="IBM Plex Sans Bold"/>
              </a:rPr>
              <a:t>Economic Loss</a:t>
            </a:r>
          </a:p>
          <a:p>
            <a:pPr algn="ctr">
              <a:lnSpc>
                <a:spcPts val="1704"/>
              </a:lnSpc>
            </a:pPr>
            <a:r>
              <a:rPr lang="en-US" sz="1181" spc="-1">
                <a:solidFill>
                  <a:srgbClr val="D7E5D8"/>
                </a:solidFill>
                <a:latin typeface="IBM Plex Sans"/>
                <a:ea typeface="IBM Plex Sans"/>
                <a:cs typeface="IBM Plex Sans"/>
                <a:sym typeface="IBM Plex Sans"/>
              </a:rPr>
              <a:t> </a:t>
            </a:r>
          </a:p>
          <a:p>
            <a:pPr algn="ctr">
              <a:lnSpc>
                <a:spcPts val="1925"/>
              </a:lnSpc>
            </a:pPr>
            <a:r>
              <a:rPr lang="en-US" sz="1181" spc="-1">
                <a:solidFill>
                  <a:srgbClr val="D7E5D8"/>
                </a:solidFill>
                <a:latin typeface="IBM Plex Sans"/>
                <a:ea typeface="IBM Plex Sans"/>
                <a:cs typeface="IBM Plex Sans"/>
                <a:sym typeface="IBM Plex Sans"/>
              </a:rPr>
              <a:t>heat stress in 2010 alone, demonstrating the massive economic impact of rising temperatures.</a:t>
            </a:r>
          </a:p>
        </p:txBody>
      </p:sp>
      <p:sp>
        <p:nvSpPr>
          <p:cNvPr name="TextBox 8" id="8"/>
          <p:cNvSpPr txBox="true"/>
          <p:nvPr/>
        </p:nvSpPr>
        <p:spPr>
          <a:xfrm rot="0">
            <a:off x="4131021" y="4846120"/>
            <a:ext cx="3263465" cy="1484728"/>
          </a:xfrm>
          <a:prstGeom prst="rect">
            <a:avLst/>
          </a:prstGeom>
        </p:spPr>
        <p:txBody>
          <a:bodyPr anchor="t" rtlCol="false" tIns="0" lIns="0" bIns="0" rIns="0">
            <a:spAutoFit/>
          </a:bodyPr>
          <a:lstStyle/>
          <a:p>
            <a:pPr algn="ctr">
              <a:lnSpc>
                <a:spcPts val="1948"/>
              </a:lnSpc>
            </a:pPr>
            <a:r>
              <a:rPr lang="en-US" b="true" sz="3897" spc="35">
                <a:solidFill>
                  <a:srgbClr val="D7E5D8"/>
                </a:solidFill>
                <a:latin typeface="IBM Plex Sans Bold"/>
                <a:ea typeface="IBM Plex Sans Bold"/>
                <a:cs typeface="IBM Plex Sans Bold"/>
                <a:sym typeface="IBM Plex Sans Bold"/>
              </a:rPr>
              <a:t>15%</a:t>
            </a:r>
          </a:p>
          <a:p>
            <a:pPr algn="ctr">
              <a:lnSpc>
                <a:spcPts val="2066"/>
              </a:lnSpc>
            </a:pPr>
            <a:r>
              <a:rPr lang="en-US" b="true" sz="1476" spc="-1">
                <a:solidFill>
                  <a:srgbClr val="D7E5D8"/>
                </a:solidFill>
                <a:latin typeface="IBM Plex Sans Bold"/>
                <a:ea typeface="IBM Plex Sans Bold"/>
                <a:cs typeface="IBM Plex Sans Bold"/>
                <a:sym typeface="IBM Plex Sans Bold"/>
              </a:rPr>
              <a:t>Milk</a:t>
            </a:r>
            <a:r>
              <a:rPr lang="en-US" b="true" sz="1476" spc="-1">
                <a:solidFill>
                  <a:srgbClr val="000000"/>
                </a:solidFill>
                <a:latin typeface="IBM Plex Sans Bold"/>
                <a:ea typeface="IBM Plex Sans Bold"/>
                <a:cs typeface="IBM Plex Sans Bold"/>
                <a:sym typeface="IBM Plex Sans Bold"/>
              </a:rPr>
              <a:t> </a:t>
            </a:r>
            <a:r>
              <a:rPr lang="en-US" b="true" sz="1476" spc="-1">
                <a:solidFill>
                  <a:srgbClr val="D7E5D8"/>
                </a:solidFill>
                <a:latin typeface="IBM Plex Sans Bold"/>
                <a:ea typeface="IBM Plex Sans Bold"/>
                <a:cs typeface="IBM Plex Sans Bold"/>
                <a:sym typeface="IBM Plex Sans Bold"/>
              </a:rPr>
              <a:t>Production</a:t>
            </a:r>
            <a:r>
              <a:rPr lang="en-US" b="true" sz="1476" spc="-1">
                <a:solidFill>
                  <a:srgbClr val="000000"/>
                </a:solidFill>
                <a:latin typeface="IBM Plex Sans Bold"/>
                <a:ea typeface="IBM Plex Sans Bold"/>
                <a:cs typeface="IBM Plex Sans Bold"/>
                <a:sym typeface="IBM Plex Sans Bold"/>
              </a:rPr>
              <a:t> </a:t>
            </a:r>
            <a:r>
              <a:rPr lang="en-US" b="true" sz="1476" spc="-1">
                <a:solidFill>
                  <a:srgbClr val="D7E5D8"/>
                </a:solidFill>
                <a:latin typeface="IBM Plex Sans Bold"/>
                <a:ea typeface="IBM Plex Sans Bold"/>
                <a:cs typeface="IBM Plex Sans Bold"/>
                <a:sym typeface="IBM Plex Sans Bold"/>
              </a:rPr>
              <a:t>Drop</a:t>
            </a:r>
          </a:p>
          <a:p>
            <a:pPr algn="ctr">
              <a:lnSpc>
                <a:spcPts val="1925"/>
              </a:lnSpc>
            </a:pPr>
            <a:r>
              <a:rPr lang="en-US" sz="1181" spc="-1">
                <a:solidFill>
                  <a:srgbClr val="D7E5D8"/>
                </a:solidFill>
                <a:latin typeface="IBM Plex Sans"/>
                <a:ea typeface="IBM Plex Sans"/>
                <a:cs typeface="IBM Plex Sans"/>
                <a:sym typeface="IBM Plex Sans"/>
              </a:rPr>
              <a:t>Averagereductionin milkyieldwhendairy cows experience heat stress above their comfort zone of 68-77°F.</a:t>
            </a:r>
          </a:p>
        </p:txBody>
      </p:sp>
      <p:sp>
        <p:nvSpPr>
          <p:cNvPr name="TextBox 9" id="9"/>
          <p:cNvSpPr txBox="true"/>
          <p:nvPr/>
        </p:nvSpPr>
        <p:spPr>
          <a:xfrm rot="0">
            <a:off x="4762167" y="5142595"/>
            <a:ext cx="59274" cy="396392"/>
          </a:xfrm>
          <a:prstGeom prst="rect">
            <a:avLst/>
          </a:prstGeom>
        </p:spPr>
        <p:txBody>
          <a:bodyPr anchor="t" rtlCol="false" tIns="0" lIns="0" bIns="0" rIns="0">
            <a:spAutoFit/>
          </a:bodyPr>
          <a:lstStyle/>
          <a:p>
            <a:pPr algn="l">
              <a:lnSpc>
                <a:spcPts val="3690"/>
              </a:lnSpc>
            </a:pPr>
            <a:r>
              <a:rPr lang="en-US" b="true" sz="1476" spc="-1">
                <a:solidFill>
                  <a:srgbClr val="D7E5D8"/>
                </a:solidFill>
                <a:latin typeface="IBM Plex Sans Bold"/>
                <a:ea typeface="IBM Plex Sans Bold"/>
                <a:cs typeface="IBM Plex Sans Bold"/>
                <a:sym typeface="IBM Plex Sans Bold"/>
              </a:rPr>
              <a:t> </a:t>
            </a:r>
          </a:p>
        </p:txBody>
      </p:sp>
      <p:sp>
        <p:nvSpPr>
          <p:cNvPr name="TextBox 10" id="10"/>
          <p:cNvSpPr txBox="true"/>
          <p:nvPr/>
        </p:nvSpPr>
        <p:spPr>
          <a:xfrm rot="0">
            <a:off x="8341376" y="4846120"/>
            <a:ext cx="1725778" cy="336842"/>
          </a:xfrm>
          <a:prstGeom prst="rect">
            <a:avLst/>
          </a:prstGeom>
        </p:spPr>
        <p:txBody>
          <a:bodyPr anchor="t" rtlCol="false" tIns="0" lIns="0" bIns="0" rIns="0">
            <a:spAutoFit/>
          </a:bodyPr>
          <a:lstStyle/>
          <a:p>
            <a:pPr algn="l">
              <a:lnSpc>
                <a:spcPts val="1948"/>
              </a:lnSpc>
            </a:pPr>
            <a:r>
              <a:rPr lang="en-US" b="true" sz="3897" spc="-3">
                <a:solidFill>
                  <a:srgbClr val="D7E5D8"/>
                </a:solidFill>
                <a:latin typeface="IBM Plex Sans Bold"/>
                <a:ea typeface="IBM Plex Sans Bold"/>
                <a:cs typeface="IBM Plex Sans Bold"/>
                <a:sym typeface="IBM Plex Sans Bold"/>
              </a:rPr>
              <a:t>30%</a:t>
            </a:r>
          </a:p>
        </p:txBody>
      </p:sp>
      <p:sp>
        <p:nvSpPr>
          <p:cNvPr name="TextBox 11" id="11"/>
          <p:cNvSpPr txBox="true"/>
          <p:nvPr/>
        </p:nvSpPr>
        <p:spPr>
          <a:xfrm rot="0">
            <a:off x="9025471" y="5142595"/>
            <a:ext cx="59274" cy="396392"/>
          </a:xfrm>
          <a:prstGeom prst="rect">
            <a:avLst/>
          </a:prstGeom>
        </p:spPr>
        <p:txBody>
          <a:bodyPr anchor="t" rtlCol="false" tIns="0" lIns="0" bIns="0" rIns="0">
            <a:spAutoFit/>
          </a:bodyPr>
          <a:lstStyle/>
          <a:p>
            <a:pPr algn="l">
              <a:lnSpc>
                <a:spcPts val="3690"/>
              </a:lnSpc>
            </a:pPr>
            <a:r>
              <a:rPr lang="en-US" b="true" sz="1476" spc="-1">
                <a:solidFill>
                  <a:srgbClr val="D7E5D8"/>
                </a:solidFill>
                <a:latin typeface="IBM Plex Sans Bold"/>
                <a:ea typeface="IBM Plex Sans Bold"/>
                <a:cs typeface="IBM Plex Sans Bold"/>
                <a:sym typeface="IBM Plex Sans Bold"/>
              </a:rPr>
              <a:t> </a:t>
            </a:r>
          </a:p>
        </p:txBody>
      </p:sp>
      <p:sp>
        <p:nvSpPr>
          <p:cNvPr name="TextBox 12" id="12"/>
          <p:cNvSpPr txBox="true"/>
          <p:nvPr/>
        </p:nvSpPr>
        <p:spPr>
          <a:xfrm rot="0">
            <a:off x="7733700" y="5294995"/>
            <a:ext cx="2965533" cy="243992"/>
          </a:xfrm>
          <a:prstGeom prst="rect">
            <a:avLst/>
          </a:prstGeom>
        </p:spPr>
        <p:txBody>
          <a:bodyPr anchor="t" rtlCol="false" tIns="0" lIns="0" bIns="0" rIns="0">
            <a:spAutoFit/>
          </a:bodyPr>
          <a:lstStyle/>
          <a:p>
            <a:pPr algn="l">
              <a:lnSpc>
                <a:spcPts val="2066"/>
              </a:lnSpc>
            </a:pPr>
            <a:r>
              <a:rPr lang="en-US" b="true" sz="1476" spc="-1">
                <a:solidFill>
                  <a:srgbClr val="D7E5D8"/>
                </a:solidFill>
                <a:latin typeface="IBM Plex Sans Bold"/>
                <a:ea typeface="IBM Plex Sans Bold"/>
                <a:cs typeface="IBM Plex Sans Bold"/>
                <a:sym typeface="IBM Plex Sans Bold"/>
              </a:rPr>
              <a:t>Appetite</a:t>
            </a:r>
            <a:r>
              <a:rPr lang="en-US" b="true" sz="1476" spc="-1">
                <a:solidFill>
                  <a:srgbClr val="000000"/>
                </a:solidFill>
                <a:latin typeface="IBM Plex Sans Bold"/>
                <a:ea typeface="IBM Plex Sans Bold"/>
                <a:cs typeface="IBM Plex Sans Bold"/>
                <a:sym typeface="IBM Plex Sans Bold"/>
              </a:rPr>
              <a:t> </a:t>
            </a:r>
            <a:r>
              <a:rPr lang="en-US" b="true" sz="1476" spc="-1">
                <a:solidFill>
                  <a:srgbClr val="D7E5D8"/>
                </a:solidFill>
                <a:latin typeface="IBM Plex Sans Bold"/>
                <a:ea typeface="IBM Plex Sans Bold"/>
                <a:cs typeface="IBM Plex Sans Bold"/>
                <a:sym typeface="IBM Plex Sans Bold"/>
              </a:rPr>
              <a:t>Reduction</a:t>
            </a:r>
          </a:p>
        </p:txBody>
      </p:sp>
      <p:sp>
        <p:nvSpPr>
          <p:cNvPr name="TextBox 13" id="13"/>
          <p:cNvSpPr txBox="true"/>
          <p:nvPr/>
        </p:nvSpPr>
        <p:spPr>
          <a:xfrm rot="0">
            <a:off x="764981" y="5617426"/>
            <a:ext cx="3046381" cy="227647"/>
          </a:xfrm>
          <a:prstGeom prst="rect">
            <a:avLst/>
          </a:prstGeom>
        </p:spPr>
        <p:txBody>
          <a:bodyPr anchor="t" rtlCol="false" tIns="0" lIns="0" bIns="0" rIns="0">
            <a:spAutoFit/>
          </a:bodyPr>
          <a:lstStyle/>
          <a:p>
            <a:pPr algn="ctr">
              <a:lnSpc>
                <a:spcPts val="1925"/>
              </a:lnSpc>
            </a:pPr>
            <a:r>
              <a:rPr lang="en-US" sz="1181" spc="-1">
                <a:solidFill>
                  <a:srgbClr val="D7E5D8"/>
                </a:solidFill>
                <a:latin typeface="IBM Plex Sans"/>
                <a:ea typeface="IBM Plex Sans"/>
                <a:cs typeface="IBM Plex Sans"/>
                <a:sym typeface="IBM Plex Sans"/>
              </a:rPr>
              <a:t>Estimated losses in theU.S. dairy sector from </a:t>
            </a:r>
          </a:p>
        </p:txBody>
      </p:sp>
      <p:sp>
        <p:nvSpPr>
          <p:cNvPr name="TextBox 14" id="14"/>
          <p:cNvSpPr txBox="true"/>
          <p:nvPr/>
        </p:nvSpPr>
        <p:spPr>
          <a:xfrm rot="0">
            <a:off x="7634288" y="5617426"/>
            <a:ext cx="3200457" cy="713423"/>
          </a:xfrm>
          <a:prstGeom prst="rect">
            <a:avLst/>
          </a:prstGeom>
        </p:spPr>
        <p:txBody>
          <a:bodyPr anchor="t" rtlCol="false" tIns="0" lIns="0" bIns="0" rIns="0">
            <a:spAutoFit/>
          </a:bodyPr>
          <a:lstStyle/>
          <a:p>
            <a:pPr algn="ctr">
              <a:lnSpc>
                <a:spcPts val="1925"/>
              </a:lnSpc>
            </a:pPr>
            <a:r>
              <a:rPr lang="en-US" sz="1181" spc="-1">
                <a:solidFill>
                  <a:srgbClr val="D7E5D8"/>
                </a:solidFill>
                <a:latin typeface="IBM Plex Sans"/>
                <a:ea typeface="IBM Plex Sans"/>
                <a:cs typeface="IBM Plex Sans"/>
                <a:sym typeface="IBM Plex Sans"/>
              </a:rPr>
              <a:t>Decrease in feedintake whencattle face prolonged high temperatures, leading to weight loss and reduced productivity.</a:t>
            </a:r>
          </a:p>
        </p:txBody>
      </p:sp>
      <p:sp>
        <p:nvSpPr>
          <p:cNvPr name="TextBox 15" id="15"/>
          <p:cNvSpPr txBox="true"/>
          <p:nvPr/>
        </p:nvSpPr>
        <p:spPr>
          <a:xfrm rot="0">
            <a:off x="600075" y="6417526"/>
            <a:ext cx="10344426" cy="1446848"/>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Livestock agriculture faces a perfect storm of climate-related challenges. Dairy cows, naturally adapted to cooler climates, suffer tremendously from heat </a:t>
            </a:r>
          </a:p>
          <a:p>
            <a:pPr algn="l">
              <a:lnSpc>
                <a:spcPts val="797"/>
              </a:lnSpc>
            </a:pPr>
            <a:r>
              <a:rPr lang="en-US" sz="1181" spc="-1">
                <a:solidFill>
                  <a:srgbClr val="D7E5D8"/>
                </a:solidFill>
                <a:latin typeface="IBM Plex Sans"/>
                <a:ea typeface="IBM Plex Sans"/>
                <a:cs typeface="IBM Plex Sans"/>
                <a:sym typeface="IBM Plex Sans"/>
              </a:rPr>
              <a:t>stress, reducing both their appetite and milk production capacity. Rising temperatures also create ideal conditions for livestock diseases to flourish while </a:t>
            </a:r>
          </a:p>
          <a:p>
            <a:pPr algn="l">
              <a:lnSpc>
                <a:spcPts val="2953"/>
              </a:lnSpc>
            </a:pPr>
            <a:r>
              <a:rPr lang="en-US" sz="1181" spc="-1">
                <a:solidFill>
                  <a:srgbClr val="D7E5D8"/>
                </a:solidFill>
                <a:latin typeface="IBM Plex Sans"/>
                <a:ea typeface="IBM Plex Sans"/>
                <a:cs typeface="IBM Plex Sans"/>
                <a:sym typeface="IBM Plex Sans"/>
              </a:rPr>
              <a:t>simultaneously degrading pasture quality, forcing farmers to purchase expensive supplemental feed. The ripple effects extend beyond immediate production losses. Heat-stressed animals have compromised immune systems, require more veterinary care, </a:t>
            </a:r>
          </a:p>
          <a:p>
            <a:pPr algn="l">
              <a:lnSpc>
                <a:spcPts val="797"/>
              </a:lnSpc>
            </a:pPr>
            <a:r>
              <a:rPr lang="en-US" sz="1181" spc="-1">
                <a:solidFill>
                  <a:srgbClr val="D7E5D8"/>
                </a:solidFill>
                <a:latin typeface="IBM Plex Sans"/>
                <a:ea typeface="IBM Plex Sans"/>
                <a:cs typeface="IBM Plex Sans"/>
                <a:sym typeface="IBM Plex Sans"/>
              </a:rPr>
              <a:t>and have reduced reproductive success4threatening the long-term sustainability of livestock operations across the globe.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6"/>
        </a:solidFill>
      </p:bgPr>
    </p:bg>
    <p:spTree>
      <p:nvGrpSpPr>
        <p:cNvPr id="1" name=""/>
        <p:cNvGrpSpPr/>
        <p:nvPr/>
      </p:nvGrpSpPr>
      <p:grpSpPr>
        <a:xfrm>
          <a:off x="0" y="0"/>
          <a:ext cx="0" cy="0"/>
          <a:chOff x="0" y="0"/>
          <a:chExt cx="0" cy="0"/>
        </a:xfrm>
      </p:grpSpPr>
      <p:sp>
        <p:nvSpPr>
          <p:cNvPr name="Freeform 2" id="2"/>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2"/>
            <a:stretch>
              <a:fillRect l="-20" t="-3" r="-21" b="0"/>
            </a:stretch>
          </a:blipFill>
        </p:spPr>
      </p:sp>
      <p:sp>
        <p:nvSpPr>
          <p:cNvPr name="Freeform 3" id="3"/>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3"/>
            <a:stretch>
              <a:fillRect l="0" t="-3" r="0" b="0"/>
            </a:stretch>
          </a:blipFill>
        </p:spPr>
      </p:sp>
      <p:grpSp>
        <p:nvGrpSpPr>
          <p:cNvPr name="Group 4" id="4"/>
          <p:cNvGrpSpPr>
            <a:grpSpLocks noChangeAspect="true"/>
          </p:cNvGrpSpPr>
          <p:nvPr/>
        </p:nvGrpSpPr>
        <p:grpSpPr>
          <a:xfrm rot="0">
            <a:off x="-63503" y="2324252"/>
            <a:ext cx="11556997" cy="6565649"/>
            <a:chOff x="0" y="0"/>
            <a:chExt cx="11557000" cy="6565646"/>
          </a:xfrm>
        </p:grpSpPr>
        <p:sp>
          <p:nvSpPr>
            <p:cNvPr name="Freeform 5" id="5"/>
            <p:cNvSpPr/>
            <p:nvPr/>
          </p:nvSpPr>
          <p:spPr>
            <a:xfrm flipH="false" flipV="false" rot="0">
              <a:off x="63500" y="63500"/>
              <a:ext cx="11430000" cy="6438646"/>
            </a:xfrm>
            <a:custGeom>
              <a:avLst/>
              <a:gdLst/>
              <a:ahLst/>
              <a:cxnLst/>
              <a:rect r="r" b="b" t="t" l="l"/>
              <a:pathLst>
                <a:path h="6438646" w="11430000">
                  <a:moveTo>
                    <a:pt x="0" y="0"/>
                  </a:moveTo>
                  <a:lnTo>
                    <a:pt x="0" y="6438646"/>
                  </a:lnTo>
                  <a:lnTo>
                    <a:pt x="11430000" y="6438646"/>
                  </a:lnTo>
                  <a:lnTo>
                    <a:pt x="11430000" y="0"/>
                  </a:lnTo>
                  <a:close/>
                </a:path>
              </a:pathLst>
            </a:custGeom>
            <a:solidFill>
              <a:srgbClr val="152025">
                <a:alpha val="89804"/>
              </a:srgbClr>
            </a:solidFill>
          </p:spPr>
        </p:sp>
        <p:sp>
          <p:nvSpPr>
            <p:cNvPr name="Freeform 6" id="6"/>
            <p:cNvSpPr/>
            <p:nvPr/>
          </p:nvSpPr>
          <p:spPr>
            <a:xfrm flipH="false" flipV="false" rot="0">
              <a:off x="720725" y="2129282"/>
              <a:ext cx="225806" cy="194183"/>
            </a:xfrm>
            <a:custGeom>
              <a:avLst/>
              <a:gdLst/>
              <a:ahLst/>
              <a:cxnLst/>
              <a:rect r="r" b="b" t="t" l="l"/>
              <a:pathLst>
                <a:path h="194183" w="225806">
                  <a:moveTo>
                    <a:pt x="222631" y="102743"/>
                  </a:moveTo>
                  <a:cubicBezTo>
                    <a:pt x="225806" y="99695"/>
                    <a:pt x="225806" y="94488"/>
                    <a:pt x="222631" y="91440"/>
                  </a:cubicBezTo>
                  <a:lnTo>
                    <a:pt x="134239" y="3048"/>
                  </a:lnTo>
                  <a:cubicBezTo>
                    <a:pt x="131064" y="0"/>
                    <a:pt x="125984" y="0"/>
                    <a:pt x="122936" y="3048"/>
                  </a:cubicBezTo>
                  <a:cubicBezTo>
                    <a:pt x="119888" y="6096"/>
                    <a:pt x="119761" y="11303"/>
                    <a:pt x="122936" y="14478"/>
                  </a:cubicBezTo>
                  <a:lnTo>
                    <a:pt x="197612" y="89154"/>
                  </a:lnTo>
                  <a:lnTo>
                    <a:pt x="8001" y="89154"/>
                  </a:lnTo>
                  <a:cubicBezTo>
                    <a:pt x="3556" y="89154"/>
                    <a:pt x="0" y="92837"/>
                    <a:pt x="0" y="97155"/>
                  </a:cubicBezTo>
                  <a:cubicBezTo>
                    <a:pt x="0" y="101473"/>
                    <a:pt x="3556" y="105156"/>
                    <a:pt x="8001" y="105156"/>
                  </a:cubicBezTo>
                  <a:lnTo>
                    <a:pt x="197612" y="105156"/>
                  </a:lnTo>
                  <a:lnTo>
                    <a:pt x="122936" y="179832"/>
                  </a:lnTo>
                  <a:cubicBezTo>
                    <a:pt x="119761" y="182880"/>
                    <a:pt x="119761" y="188087"/>
                    <a:pt x="122936" y="191135"/>
                  </a:cubicBezTo>
                  <a:cubicBezTo>
                    <a:pt x="126111" y="194183"/>
                    <a:pt x="131191" y="194183"/>
                    <a:pt x="134239" y="191135"/>
                  </a:cubicBezTo>
                  <a:lnTo>
                    <a:pt x="222631" y="102743"/>
                  </a:lnTo>
                </a:path>
              </a:pathLst>
            </a:custGeom>
            <a:solidFill>
              <a:srgbClr val="D7E5D8"/>
            </a:solidFill>
          </p:spPr>
        </p:sp>
        <p:sp>
          <p:nvSpPr>
            <p:cNvPr name="Freeform 7" id="7"/>
            <p:cNvSpPr/>
            <p:nvPr/>
          </p:nvSpPr>
          <p:spPr>
            <a:xfrm flipH="false" flipV="false" rot="0">
              <a:off x="4187825" y="2129282"/>
              <a:ext cx="225806" cy="194183"/>
            </a:xfrm>
            <a:custGeom>
              <a:avLst/>
              <a:gdLst/>
              <a:ahLst/>
              <a:cxnLst/>
              <a:rect r="r" b="b" t="t" l="l"/>
              <a:pathLst>
                <a:path h="194183" w="225806">
                  <a:moveTo>
                    <a:pt x="222758" y="102743"/>
                  </a:moveTo>
                  <a:cubicBezTo>
                    <a:pt x="225806" y="99695"/>
                    <a:pt x="225806" y="94488"/>
                    <a:pt x="222758" y="91440"/>
                  </a:cubicBezTo>
                  <a:lnTo>
                    <a:pt x="134366" y="3048"/>
                  </a:lnTo>
                  <a:cubicBezTo>
                    <a:pt x="131318" y="0"/>
                    <a:pt x="126111" y="0"/>
                    <a:pt x="123063" y="3048"/>
                  </a:cubicBezTo>
                  <a:cubicBezTo>
                    <a:pt x="120015" y="6096"/>
                    <a:pt x="120015" y="11303"/>
                    <a:pt x="123063" y="14478"/>
                  </a:cubicBezTo>
                  <a:lnTo>
                    <a:pt x="197739" y="89154"/>
                  </a:lnTo>
                  <a:lnTo>
                    <a:pt x="8001" y="89154"/>
                  </a:lnTo>
                  <a:cubicBezTo>
                    <a:pt x="3556" y="89154"/>
                    <a:pt x="0" y="92837"/>
                    <a:pt x="0" y="97155"/>
                  </a:cubicBezTo>
                  <a:cubicBezTo>
                    <a:pt x="0" y="101473"/>
                    <a:pt x="3683" y="105156"/>
                    <a:pt x="8001" y="105156"/>
                  </a:cubicBezTo>
                  <a:lnTo>
                    <a:pt x="197612" y="105156"/>
                  </a:lnTo>
                  <a:lnTo>
                    <a:pt x="122936" y="179832"/>
                  </a:lnTo>
                  <a:cubicBezTo>
                    <a:pt x="119888" y="182880"/>
                    <a:pt x="119888" y="188087"/>
                    <a:pt x="122936" y="191135"/>
                  </a:cubicBezTo>
                  <a:cubicBezTo>
                    <a:pt x="125984" y="194183"/>
                    <a:pt x="131191" y="194183"/>
                    <a:pt x="134239" y="191135"/>
                  </a:cubicBezTo>
                  <a:lnTo>
                    <a:pt x="222631" y="102743"/>
                  </a:lnTo>
                </a:path>
              </a:pathLst>
            </a:custGeom>
            <a:solidFill>
              <a:srgbClr val="D7E5D8"/>
            </a:solidFill>
          </p:spPr>
        </p:sp>
        <p:sp>
          <p:nvSpPr>
            <p:cNvPr name="Freeform 8" id="8"/>
            <p:cNvSpPr/>
            <p:nvPr/>
          </p:nvSpPr>
          <p:spPr>
            <a:xfrm flipH="false" flipV="false" rot="0">
              <a:off x="7664450" y="2129282"/>
              <a:ext cx="225806" cy="194183"/>
            </a:xfrm>
            <a:custGeom>
              <a:avLst/>
              <a:gdLst/>
              <a:ahLst/>
              <a:cxnLst/>
              <a:rect r="r" b="b" t="t" l="l"/>
              <a:pathLst>
                <a:path h="194183" w="225806">
                  <a:moveTo>
                    <a:pt x="222758" y="102743"/>
                  </a:moveTo>
                  <a:cubicBezTo>
                    <a:pt x="225806" y="99695"/>
                    <a:pt x="225806" y="94488"/>
                    <a:pt x="222758" y="91440"/>
                  </a:cubicBezTo>
                  <a:lnTo>
                    <a:pt x="134365" y="3048"/>
                  </a:lnTo>
                  <a:cubicBezTo>
                    <a:pt x="131318" y="0"/>
                    <a:pt x="126110" y="0"/>
                    <a:pt x="123062" y="3048"/>
                  </a:cubicBezTo>
                  <a:cubicBezTo>
                    <a:pt x="120014" y="6096"/>
                    <a:pt x="120014" y="11303"/>
                    <a:pt x="123062" y="14478"/>
                  </a:cubicBezTo>
                  <a:lnTo>
                    <a:pt x="197738" y="89154"/>
                  </a:lnTo>
                  <a:lnTo>
                    <a:pt x="8001" y="89154"/>
                  </a:lnTo>
                  <a:cubicBezTo>
                    <a:pt x="3556" y="89154"/>
                    <a:pt x="0" y="92837"/>
                    <a:pt x="0" y="97155"/>
                  </a:cubicBezTo>
                  <a:cubicBezTo>
                    <a:pt x="0" y="101473"/>
                    <a:pt x="3683" y="105156"/>
                    <a:pt x="8001" y="105156"/>
                  </a:cubicBezTo>
                  <a:lnTo>
                    <a:pt x="197612" y="105156"/>
                  </a:lnTo>
                  <a:lnTo>
                    <a:pt x="122936" y="179832"/>
                  </a:lnTo>
                  <a:cubicBezTo>
                    <a:pt x="119888" y="182880"/>
                    <a:pt x="119888" y="188087"/>
                    <a:pt x="122936" y="191135"/>
                  </a:cubicBezTo>
                  <a:cubicBezTo>
                    <a:pt x="125984" y="194183"/>
                    <a:pt x="131191" y="194183"/>
                    <a:pt x="134239" y="191135"/>
                  </a:cubicBezTo>
                  <a:lnTo>
                    <a:pt x="222631" y="102743"/>
                  </a:lnTo>
                </a:path>
              </a:pathLst>
            </a:custGeom>
            <a:solidFill>
              <a:srgbClr val="D7E5D8"/>
            </a:solidFill>
          </p:spPr>
        </p:sp>
      </p:grpSp>
      <p:sp>
        <p:nvSpPr>
          <p:cNvPr name="TextBox 9" id="9"/>
          <p:cNvSpPr txBox="true"/>
          <p:nvPr/>
        </p:nvSpPr>
        <p:spPr>
          <a:xfrm rot="0">
            <a:off x="600075" y="3744697"/>
            <a:ext cx="7949689" cy="383324"/>
          </a:xfrm>
          <a:prstGeom prst="rect">
            <a:avLst/>
          </a:prstGeom>
        </p:spPr>
        <p:txBody>
          <a:bodyPr anchor="t" rtlCol="false" tIns="0" lIns="0" bIns="0" rIns="0">
            <a:spAutoFit/>
          </a:bodyPr>
          <a:lstStyle/>
          <a:p>
            <a:pPr algn="l">
              <a:lnSpc>
                <a:spcPts val="2949"/>
              </a:lnSpc>
            </a:pPr>
            <a:r>
              <a:rPr lang="en-US" b="true" sz="2952" spc="-2">
                <a:solidFill>
                  <a:srgbClr val="F0F4F1"/>
                </a:solidFill>
                <a:latin typeface="IBM Plex Sans Bold"/>
                <a:ea typeface="IBM Plex Sans Bold"/>
                <a:cs typeface="IBM Plex Sans Bold"/>
                <a:sym typeface="IBM Plex Sans Bold"/>
              </a:rPr>
              <a:t>Soil and Water Challenges</a:t>
            </a:r>
          </a:p>
        </p:txBody>
      </p:sp>
      <p:sp>
        <p:nvSpPr>
          <p:cNvPr name="TextBox 10" id="10"/>
          <p:cNvSpPr txBox="true"/>
          <p:nvPr/>
        </p:nvSpPr>
        <p:spPr>
          <a:xfrm rot="0">
            <a:off x="2656713" y="4266295"/>
            <a:ext cx="59274" cy="396392"/>
          </a:xfrm>
          <a:prstGeom prst="rect">
            <a:avLst/>
          </a:prstGeom>
        </p:spPr>
        <p:txBody>
          <a:bodyPr anchor="t" rtlCol="false" tIns="0" lIns="0" bIns="0" rIns="0">
            <a:spAutoFit/>
          </a:bodyPr>
          <a:lstStyle/>
          <a:p>
            <a:pPr algn="l">
              <a:lnSpc>
                <a:spcPts val="3690"/>
              </a:lnSpc>
            </a:pPr>
            <a:r>
              <a:rPr lang="en-US" b="true" sz="1476" spc="-1">
                <a:solidFill>
                  <a:srgbClr val="D7E5D8"/>
                </a:solidFill>
                <a:latin typeface="IBM Plex Sans Bold"/>
                <a:ea typeface="IBM Plex Sans Bold"/>
                <a:cs typeface="IBM Plex Sans Bold"/>
                <a:sym typeface="IBM Plex Sans Bold"/>
              </a:rPr>
              <a:t> </a:t>
            </a:r>
          </a:p>
        </p:txBody>
      </p:sp>
      <p:sp>
        <p:nvSpPr>
          <p:cNvPr name="TextBox 11" id="11"/>
          <p:cNvSpPr txBox="true"/>
          <p:nvPr/>
        </p:nvSpPr>
        <p:spPr>
          <a:xfrm rot="0">
            <a:off x="1087631" y="4437745"/>
            <a:ext cx="2836745" cy="759638"/>
          </a:xfrm>
          <a:prstGeom prst="rect">
            <a:avLst/>
          </a:prstGeom>
        </p:spPr>
        <p:txBody>
          <a:bodyPr anchor="t" rtlCol="false" tIns="0" lIns="0" bIns="0" rIns="0">
            <a:spAutoFit/>
          </a:bodyPr>
          <a:lstStyle/>
          <a:p>
            <a:pPr algn="l">
              <a:lnSpc>
                <a:spcPts val="1800"/>
              </a:lnSpc>
            </a:pPr>
            <a:r>
              <a:rPr lang="en-US" b="true" sz="1476" spc="-1">
                <a:solidFill>
                  <a:srgbClr val="D7E5D8"/>
                </a:solidFill>
                <a:latin typeface="IBM Plex Sans Bold"/>
                <a:ea typeface="IBM Plex Sans Bold"/>
                <a:cs typeface="IBM Plex Sans Bold"/>
                <a:sym typeface="IBM Plex Sans Bold"/>
              </a:rPr>
              <a:t>Intensified</a:t>
            </a:r>
            <a:r>
              <a:rPr lang="en-US" b="true" sz="1476" spc="-1">
                <a:solidFill>
                  <a:srgbClr val="000000"/>
                </a:solidFill>
                <a:latin typeface="IBM Plex Sans Bold"/>
                <a:ea typeface="IBM Plex Sans Bold"/>
                <a:cs typeface="IBM Plex Sans Bold"/>
                <a:sym typeface="IBM Plex Sans Bold"/>
              </a:rPr>
              <a:t> </a:t>
            </a:r>
            <a:r>
              <a:rPr lang="en-US" b="true" sz="1476" spc="-1">
                <a:solidFill>
                  <a:srgbClr val="D7E5D8"/>
                </a:solidFill>
                <a:latin typeface="IBM Plex Sans Bold"/>
                <a:ea typeface="IBM Plex Sans Bold"/>
                <a:cs typeface="IBM Plex Sans Bold"/>
                <a:sym typeface="IBM Plex Sans Bold"/>
              </a:rPr>
              <a:t>Soil Erosion</a:t>
            </a:r>
          </a:p>
          <a:p>
            <a:pPr algn="l">
              <a:lnSpc>
                <a:spcPts val="1925"/>
              </a:lnSpc>
            </a:pPr>
            <a:r>
              <a:rPr lang="en-US" sz="1181" spc="-1">
                <a:solidFill>
                  <a:srgbClr val="D7E5D8"/>
                </a:solidFill>
                <a:latin typeface="IBM Plex Sans"/>
                <a:ea typeface="IBM Plex Sans"/>
                <a:cs typeface="IBM Plex Sans"/>
                <a:sym typeface="IBM Plex Sans"/>
              </a:rPr>
              <a:t>Climate change brings morefrequent and </a:t>
            </a:r>
          </a:p>
        </p:txBody>
      </p:sp>
      <p:sp>
        <p:nvSpPr>
          <p:cNvPr name="TextBox 12" id="12"/>
          <p:cNvSpPr txBox="true"/>
          <p:nvPr/>
        </p:nvSpPr>
        <p:spPr>
          <a:xfrm rot="0">
            <a:off x="2949073" y="4874476"/>
            <a:ext cx="32137" cy="322897"/>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 </a:t>
            </a:r>
          </a:p>
        </p:txBody>
      </p:sp>
      <p:sp>
        <p:nvSpPr>
          <p:cNvPr name="TextBox 13" id="13"/>
          <p:cNvSpPr txBox="true"/>
          <p:nvPr/>
        </p:nvSpPr>
        <p:spPr>
          <a:xfrm rot="0">
            <a:off x="4560103" y="4437745"/>
            <a:ext cx="2280542" cy="691667"/>
          </a:xfrm>
          <a:prstGeom prst="rect">
            <a:avLst/>
          </a:prstGeom>
        </p:spPr>
        <p:txBody>
          <a:bodyPr anchor="t" rtlCol="false" tIns="0" lIns="0" bIns="0" rIns="0">
            <a:spAutoFit/>
          </a:bodyPr>
          <a:lstStyle/>
          <a:p>
            <a:pPr algn="l">
              <a:lnSpc>
                <a:spcPts val="1849"/>
              </a:lnSpc>
            </a:pPr>
            <a:r>
              <a:rPr lang="en-US" b="true" sz="1476" spc="-1">
                <a:solidFill>
                  <a:srgbClr val="D7E5D8"/>
                </a:solidFill>
                <a:latin typeface="IBM Plex Sans Bold"/>
                <a:ea typeface="IBM Plex Sans Bold"/>
                <a:cs typeface="IBM Plex Sans Bold"/>
                <a:sym typeface="IBM Plex Sans Bold"/>
              </a:rPr>
              <a:t>Water</a:t>
            </a:r>
            <a:r>
              <a:rPr lang="en-US" b="true" sz="1476" spc="-1">
                <a:solidFill>
                  <a:srgbClr val="000000"/>
                </a:solidFill>
                <a:latin typeface="IBM Plex Sans Bold"/>
                <a:ea typeface="IBM Plex Sans Bold"/>
                <a:cs typeface="IBM Plex Sans Bold"/>
                <a:sym typeface="IBM Plex Sans Bold"/>
              </a:rPr>
              <a:t> </a:t>
            </a:r>
            <a:r>
              <a:rPr lang="en-US" b="true" sz="1476" spc="-1">
                <a:solidFill>
                  <a:srgbClr val="D7E5D8"/>
                </a:solidFill>
                <a:latin typeface="IBM Plex Sans Bold"/>
                <a:ea typeface="IBM Plex Sans Bold"/>
                <a:cs typeface="IBM Plex Sans Bold"/>
                <a:sym typeface="IBM Plex Sans Bold"/>
              </a:rPr>
              <a:t>Scarcity and Flooding Extremes</a:t>
            </a:r>
          </a:p>
        </p:txBody>
      </p:sp>
      <p:sp>
        <p:nvSpPr>
          <p:cNvPr name="TextBox 14" id="14"/>
          <p:cNvSpPr txBox="true"/>
          <p:nvPr/>
        </p:nvSpPr>
        <p:spPr>
          <a:xfrm rot="0">
            <a:off x="5062366" y="5112601"/>
            <a:ext cx="32137" cy="322897"/>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 </a:t>
            </a:r>
          </a:p>
        </p:txBody>
      </p:sp>
      <p:sp>
        <p:nvSpPr>
          <p:cNvPr name="TextBox 15" id="15"/>
          <p:cNvSpPr txBox="true"/>
          <p:nvPr/>
        </p:nvSpPr>
        <p:spPr>
          <a:xfrm rot="0">
            <a:off x="8032547" y="4437745"/>
            <a:ext cx="2354694" cy="453542"/>
          </a:xfrm>
          <a:prstGeom prst="rect">
            <a:avLst/>
          </a:prstGeom>
        </p:spPr>
        <p:txBody>
          <a:bodyPr anchor="t" rtlCol="false" tIns="0" lIns="0" bIns="0" rIns="0">
            <a:spAutoFit/>
          </a:bodyPr>
          <a:lstStyle/>
          <a:p>
            <a:pPr algn="l">
              <a:lnSpc>
                <a:spcPts val="1800"/>
              </a:lnSpc>
            </a:pPr>
            <a:r>
              <a:rPr lang="en-US" b="true" sz="1476" spc="-1">
                <a:solidFill>
                  <a:srgbClr val="D7E5D8"/>
                </a:solidFill>
                <a:latin typeface="IBM Plex Sans Bold"/>
                <a:ea typeface="IBM Plex Sans Bold"/>
                <a:cs typeface="IBM Plex Sans Bold"/>
                <a:sym typeface="IBM Plex Sans Bold"/>
              </a:rPr>
              <a:t>Groundwater Depletion Crisis</a:t>
            </a:r>
          </a:p>
        </p:txBody>
      </p:sp>
      <p:sp>
        <p:nvSpPr>
          <p:cNvPr name="TextBox 16" id="16"/>
          <p:cNvSpPr txBox="true"/>
          <p:nvPr/>
        </p:nvSpPr>
        <p:spPr>
          <a:xfrm rot="0">
            <a:off x="8191719" y="4874476"/>
            <a:ext cx="32137" cy="322897"/>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 </a:t>
            </a:r>
          </a:p>
        </p:txBody>
      </p:sp>
      <p:sp>
        <p:nvSpPr>
          <p:cNvPr name="TextBox 17" id="17"/>
          <p:cNvSpPr txBox="true"/>
          <p:nvPr/>
        </p:nvSpPr>
        <p:spPr>
          <a:xfrm rot="0">
            <a:off x="8032547" y="4969726"/>
            <a:ext cx="2650627" cy="227647"/>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Assurfacewaterbecomes lessreliable, </a:t>
            </a:r>
          </a:p>
        </p:txBody>
      </p:sp>
      <p:sp>
        <p:nvSpPr>
          <p:cNvPr name="TextBox 18" id="18"/>
          <p:cNvSpPr txBox="true"/>
          <p:nvPr/>
        </p:nvSpPr>
        <p:spPr>
          <a:xfrm rot="0">
            <a:off x="1087631" y="5207851"/>
            <a:ext cx="2878341" cy="1189673"/>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intense rainfall events, washing away precious topsoil that took centuries to </a:t>
            </a:r>
          </a:p>
          <a:p>
            <a:pPr algn="l">
              <a:lnSpc>
                <a:spcPts val="1724"/>
              </a:lnSpc>
            </a:pPr>
            <a:r>
              <a:rPr lang="en-US" sz="1181" spc="-1">
                <a:solidFill>
                  <a:srgbClr val="D7E5D8"/>
                </a:solidFill>
                <a:latin typeface="IBM Plex Sans"/>
                <a:ea typeface="IBM Plex Sans"/>
                <a:cs typeface="IBM Plex Sans"/>
                <a:sym typeface="IBM Plex Sans"/>
              </a:rPr>
              <a:t>form. This erosion strips away the nutrients </a:t>
            </a:r>
          </a:p>
          <a:p>
            <a:pPr algn="l">
              <a:lnSpc>
                <a:spcPts val="2024"/>
              </a:lnSpc>
            </a:pPr>
            <a:r>
              <a:rPr lang="en-US" sz="1181" spc="-1">
                <a:solidFill>
                  <a:srgbClr val="D7E5D8"/>
                </a:solidFill>
                <a:latin typeface="IBM Plex Sans"/>
                <a:ea typeface="IBM Plex Sans"/>
                <a:cs typeface="IBM Plex Sans"/>
                <a:sym typeface="IBM Plex Sans"/>
              </a:rPr>
              <a:t>essential for crop growth and threatens </a:t>
            </a:r>
          </a:p>
          <a:p>
            <a:pPr algn="l">
              <a:lnSpc>
                <a:spcPts val="1724"/>
              </a:lnSpc>
            </a:pPr>
            <a:r>
              <a:rPr lang="en-US" sz="1181" spc="-1">
                <a:solidFill>
                  <a:srgbClr val="D7E5D8"/>
                </a:solidFill>
                <a:latin typeface="IBM Plex Sans"/>
                <a:ea typeface="IBM Plex Sans"/>
                <a:cs typeface="IBM Plex Sans"/>
                <a:sym typeface="IBM Plex Sans"/>
              </a:rPr>
              <a:t>the foundation of sustainable agriculture.</a:t>
            </a:r>
          </a:p>
        </p:txBody>
      </p:sp>
      <p:sp>
        <p:nvSpPr>
          <p:cNvPr name="TextBox 19" id="19"/>
          <p:cNvSpPr txBox="true"/>
          <p:nvPr/>
        </p:nvSpPr>
        <p:spPr>
          <a:xfrm rot="0">
            <a:off x="4560103" y="5207851"/>
            <a:ext cx="2822458" cy="1427798"/>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Shiftingprecipitation patternscreatea cruel paradox: some regions face severe </a:t>
            </a:r>
          </a:p>
          <a:p>
            <a:pPr algn="l">
              <a:lnSpc>
                <a:spcPts val="1724"/>
              </a:lnSpc>
            </a:pPr>
            <a:r>
              <a:rPr lang="en-US" sz="1181" spc="-1">
                <a:solidFill>
                  <a:srgbClr val="D7E5D8"/>
                </a:solidFill>
                <a:latin typeface="IBM Plex Sans"/>
                <a:ea typeface="IBM Plex Sans"/>
                <a:cs typeface="IBM Plex Sans"/>
                <a:sym typeface="IBM Plex Sans"/>
              </a:rPr>
              <a:t>droughts while others experience </a:t>
            </a:r>
          </a:p>
          <a:p>
            <a:pPr algn="l">
              <a:lnSpc>
                <a:spcPts val="2024"/>
              </a:lnSpc>
            </a:pPr>
            <a:r>
              <a:rPr lang="en-US" sz="1181" spc="-1">
                <a:solidFill>
                  <a:srgbClr val="D7E5D8"/>
                </a:solidFill>
                <a:latin typeface="IBM Plex Sans"/>
                <a:ea typeface="IBM Plex Sans"/>
                <a:cs typeface="IBM Plex Sans"/>
                <a:sym typeface="IBM Plex Sans"/>
              </a:rPr>
              <a:t>devastating floods. Both extremes disrupt </a:t>
            </a:r>
          </a:p>
          <a:p>
            <a:pPr algn="l">
              <a:lnSpc>
                <a:spcPts val="1724"/>
              </a:lnSpc>
            </a:pPr>
            <a:r>
              <a:rPr lang="en-US" sz="1181" spc="-1">
                <a:solidFill>
                  <a:srgbClr val="D7E5D8"/>
                </a:solidFill>
                <a:latin typeface="IBM Plex Sans"/>
                <a:ea typeface="IBM Plex Sans"/>
                <a:cs typeface="IBM Plex Sans"/>
                <a:sym typeface="IBM Plex Sans"/>
              </a:rPr>
              <a:t>planting schedules, damage crops, and </a:t>
            </a:r>
          </a:p>
          <a:p>
            <a:pPr algn="l">
              <a:lnSpc>
                <a:spcPts val="2024"/>
              </a:lnSpc>
            </a:pPr>
            <a:r>
              <a:rPr lang="en-US" sz="1181" spc="-1">
                <a:solidFill>
                  <a:srgbClr val="D7E5D8"/>
                </a:solidFill>
                <a:latin typeface="IBM Plex Sans"/>
                <a:ea typeface="IBM Plex Sans"/>
                <a:cs typeface="IBM Plex Sans"/>
                <a:sym typeface="IBM Plex Sans"/>
              </a:rPr>
              <a:t>strain agricultural infrastructure.</a:t>
            </a:r>
          </a:p>
        </p:txBody>
      </p:sp>
      <p:sp>
        <p:nvSpPr>
          <p:cNvPr name="TextBox 20" id="20"/>
          <p:cNvSpPr txBox="true"/>
          <p:nvPr/>
        </p:nvSpPr>
        <p:spPr>
          <a:xfrm rot="0">
            <a:off x="8032547" y="5207851"/>
            <a:ext cx="2773890" cy="1189673"/>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farmers increasingly rely on underground aquifers. However, these ancient water </a:t>
            </a:r>
          </a:p>
          <a:p>
            <a:pPr algn="l">
              <a:lnSpc>
                <a:spcPts val="1724"/>
              </a:lnSpc>
            </a:pPr>
            <a:r>
              <a:rPr lang="en-US" sz="1181" spc="-1">
                <a:solidFill>
                  <a:srgbClr val="D7E5D8"/>
                </a:solidFill>
                <a:latin typeface="IBM Plex Sans"/>
                <a:ea typeface="IBM Plex Sans"/>
                <a:cs typeface="IBM Plex Sans"/>
                <a:sym typeface="IBM Plex Sans"/>
              </a:rPr>
              <a:t>sources are being depleted faster than </a:t>
            </a:r>
          </a:p>
          <a:p>
            <a:pPr algn="l">
              <a:lnSpc>
                <a:spcPts val="2024"/>
              </a:lnSpc>
            </a:pPr>
            <a:r>
              <a:rPr lang="en-US" sz="1181" spc="-1">
                <a:solidFill>
                  <a:srgbClr val="D7E5D8"/>
                </a:solidFill>
                <a:latin typeface="IBM Plex Sans"/>
                <a:ea typeface="IBM Plex Sans"/>
                <a:cs typeface="IBM Plex Sans"/>
                <a:sym typeface="IBM Plex Sans"/>
              </a:rPr>
              <a:t>they can naturally recharge, threatening </a:t>
            </a:r>
          </a:p>
          <a:p>
            <a:pPr algn="l">
              <a:lnSpc>
                <a:spcPts val="1724"/>
              </a:lnSpc>
            </a:pPr>
            <a:r>
              <a:rPr lang="en-US" sz="1181" spc="-1">
                <a:solidFill>
                  <a:srgbClr val="D7E5D8"/>
                </a:solidFill>
                <a:latin typeface="IBM Plex Sans"/>
                <a:ea typeface="IBM Plex Sans"/>
                <a:cs typeface="IBM Plex Sans"/>
                <a:sym typeface="IBM Plex Sans"/>
              </a:rPr>
              <a:t>future agricultural viability.</a:t>
            </a:r>
          </a:p>
        </p:txBody>
      </p:sp>
      <p:sp>
        <p:nvSpPr>
          <p:cNvPr name="TextBox 21" id="21"/>
          <p:cNvSpPr txBox="true"/>
          <p:nvPr/>
        </p:nvSpPr>
        <p:spPr>
          <a:xfrm rot="0">
            <a:off x="600075" y="6722326"/>
            <a:ext cx="10310422" cy="799148"/>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Water and soil represent the fundamental building blocks of agriculture, yet both face unprecedented threats from our changing climate. The challenge </a:t>
            </a:r>
          </a:p>
          <a:p>
            <a:pPr algn="l">
              <a:lnSpc>
                <a:spcPts val="797"/>
              </a:lnSpc>
            </a:pPr>
            <a:r>
              <a:rPr lang="en-US" sz="1181" spc="-1">
                <a:solidFill>
                  <a:srgbClr val="D7E5D8"/>
                </a:solidFill>
                <a:latin typeface="IBM Plex Sans"/>
                <a:ea typeface="IBM Plex Sans"/>
                <a:cs typeface="IBM Plex Sans"/>
                <a:sym typeface="IBM Plex Sans"/>
              </a:rPr>
              <a:t>extends beyond immediate crop losses4we're witnessing the degradation of resources that underpin our entire food system. Efficient water management </a:t>
            </a:r>
          </a:p>
          <a:p>
            <a:pPr algn="l">
              <a:lnSpc>
                <a:spcPts val="2953"/>
              </a:lnSpc>
            </a:pPr>
            <a:r>
              <a:rPr lang="en-US" sz="1181" spc="-1">
                <a:solidFill>
                  <a:srgbClr val="D7E5D8"/>
                </a:solidFill>
                <a:latin typeface="IBM Plex Sans"/>
                <a:ea typeface="IBM Plex Sans"/>
                <a:cs typeface="IBM Plex Sans"/>
                <a:sym typeface="IBM Plex Sans"/>
              </a:rPr>
              <a:t>and aggressive soil conservation have evolved from best practices to urgent survival strategies for farmers worldwide.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6"/>
        </a:solidFill>
      </p:bgPr>
    </p:bg>
    <p:spTree>
      <p:nvGrpSpPr>
        <p:cNvPr id="1" name=""/>
        <p:cNvGrpSpPr/>
        <p:nvPr/>
      </p:nvGrpSpPr>
      <p:grpSpPr>
        <a:xfrm>
          <a:off x="0" y="0"/>
          <a:ext cx="0" cy="0"/>
          <a:chOff x="0" y="0"/>
          <a:chExt cx="0" cy="0"/>
        </a:xfrm>
      </p:grpSpPr>
      <p:sp>
        <p:nvSpPr>
          <p:cNvPr name="Freeform 2" id="2"/>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2"/>
            <a:stretch>
              <a:fillRect l="-20" t="-3" r="-21" b="0"/>
            </a:stretch>
          </a:blipFill>
        </p:spPr>
      </p:sp>
      <p:sp>
        <p:nvSpPr>
          <p:cNvPr name="Freeform 3" id="3"/>
          <p:cNvSpPr/>
          <p:nvPr/>
        </p:nvSpPr>
        <p:spPr>
          <a:xfrm flipH="false" flipV="false" rot="0">
            <a:off x="0" y="2387756"/>
            <a:ext cx="11430000" cy="6438643"/>
          </a:xfrm>
          <a:custGeom>
            <a:avLst/>
            <a:gdLst/>
            <a:ahLst/>
            <a:cxnLst/>
            <a:rect r="r" b="b" t="t" l="l"/>
            <a:pathLst>
              <a:path h="6438643" w="11430000">
                <a:moveTo>
                  <a:pt x="0" y="0"/>
                </a:moveTo>
                <a:lnTo>
                  <a:pt x="11430000" y="0"/>
                </a:lnTo>
                <a:lnTo>
                  <a:pt x="11430000" y="6438642"/>
                </a:lnTo>
                <a:lnTo>
                  <a:pt x="0" y="6438642"/>
                </a:lnTo>
                <a:lnTo>
                  <a:pt x="0" y="0"/>
                </a:lnTo>
                <a:close/>
              </a:path>
            </a:pathLst>
          </a:custGeom>
          <a:blipFill>
            <a:blip r:embed="rId3"/>
            <a:stretch>
              <a:fillRect l="0" t="-3" r="0" b="0"/>
            </a:stretch>
          </a:blipFill>
        </p:spPr>
      </p:sp>
      <p:grpSp>
        <p:nvGrpSpPr>
          <p:cNvPr name="Group 4" id="4"/>
          <p:cNvGrpSpPr>
            <a:grpSpLocks noChangeAspect="true"/>
          </p:cNvGrpSpPr>
          <p:nvPr/>
        </p:nvGrpSpPr>
        <p:grpSpPr>
          <a:xfrm rot="0">
            <a:off x="-63503" y="2324252"/>
            <a:ext cx="11556997" cy="6565649"/>
            <a:chOff x="0" y="0"/>
            <a:chExt cx="11557000" cy="6565646"/>
          </a:xfrm>
        </p:grpSpPr>
        <p:sp>
          <p:nvSpPr>
            <p:cNvPr name="Freeform 5" id="5"/>
            <p:cNvSpPr/>
            <p:nvPr/>
          </p:nvSpPr>
          <p:spPr>
            <a:xfrm flipH="false" flipV="false" rot="0">
              <a:off x="63500" y="63500"/>
              <a:ext cx="11430000" cy="6438646"/>
            </a:xfrm>
            <a:custGeom>
              <a:avLst/>
              <a:gdLst/>
              <a:ahLst/>
              <a:cxnLst/>
              <a:rect r="r" b="b" t="t" l="l"/>
              <a:pathLst>
                <a:path h="6438646" w="11430000">
                  <a:moveTo>
                    <a:pt x="0" y="0"/>
                  </a:moveTo>
                  <a:lnTo>
                    <a:pt x="0" y="6438646"/>
                  </a:lnTo>
                  <a:lnTo>
                    <a:pt x="11430000" y="6438646"/>
                  </a:lnTo>
                  <a:lnTo>
                    <a:pt x="11430000" y="0"/>
                  </a:lnTo>
                  <a:close/>
                </a:path>
              </a:pathLst>
            </a:custGeom>
            <a:solidFill>
              <a:srgbClr val="152025">
                <a:alpha val="89804"/>
              </a:srgbClr>
            </a:solidFill>
          </p:spPr>
        </p:sp>
        <p:sp>
          <p:nvSpPr>
            <p:cNvPr name="Freeform 6" id="6"/>
            <p:cNvSpPr/>
            <p:nvPr/>
          </p:nvSpPr>
          <p:spPr>
            <a:xfrm flipH="false" flipV="false" rot="0">
              <a:off x="663575" y="3100578"/>
              <a:ext cx="376174" cy="376174"/>
            </a:xfrm>
            <a:custGeom>
              <a:avLst/>
              <a:gdLst/>
              <a:ahLst/>
              <a:cxnLst/>
              <a:rect r="r" b="b" t="t" l="l"/>
              <a:pathLst>
                <a:path h="376174" w="376174">
                  <a:moveTo>
                    <a:pt x="304673" y="88011"/>
                  </a:moveTo>
                  <a:lnTo>
                    <a:pt x="371602" y="21082"/>
                  </a:lnTo>
                  <a:cubicBezTo>
                    <a:pt x="376174" y="16510"/>
                    <a:pt x="376174" y="9017"/>
                    <a:pt x="371602" y="4572"/>
                  </a:cubicBezTo>
                  <a:cubicBezTo>
                    <a:pt x="367030" y="127"/>
                    <a:pt x="359537" y="0"/>
                    <a:pt x="355092" y="4572"/>
                  </a:cubicBezTo>
                  <a:lnTo>
                    <a:pt x="288163" y="71501"/>
                  </a:lnTo>
                  <a:lnTo>
                    <a:pt x="117221" y="71501"/>
                  </a:lnTo>
                  <a:lnTo>
                    <a:pt x="117221" y="94996"/>
                  </a:lnTo>
                  <a:lnTo>
                    <a:pt x="264668" y="94996"/>
                  </a:lnTo>
                  <a:lnTo>
                    <a:pt x="93726" y="265811"/>
                  </a:lnTo>
                  <a:lnTo>
                    <a:pt x="93726" y="12827"/>
                  </a:lnTo>
                  <a:cubicBezTo>
                    <a:pt x="93726" y="6350"/>
                    <a:pt x="88392" y="1143"/>
                    <a:pt x="82042" y="1143"/>
                  </a:cubicBezTo>
                  <a:cubicBezTo>
                    <a:pt x="75692" y="1143"/>
                    <a:pt x="70358" y="6350"/>
                    <a:pt x="70358" y="12827"/>
                  </a:cubicBezTo>
                  <a:lnTo>
                    <a:pt x="70358" y="71374"/>
                  </a:lnTo>
                  <a:lnTo>
                    <a:pt x="11684" y="71374"/>
                  </a:lnTo>
                  <a:cubicBezTo>
                    <a:pt x="5207" y="71374"/>
                    <a:pt x="0" y="76708"/>
                    <a:pt x="0" y="83058"/>
                  </a:cubicBezTo>
                  <a:cubicBezTo>
                    <a:pt x="0" y="89408"/>
                    <a:pt x="5334" y="94742"/>
                    <a:pt x="11684" y="94742"/>
                  </a:cubicBezTo>
                  <a:lnTo>
                    <a:pt x="70231" y="94742"/>
                  </a:lnTo>
                  <a:lnTo>
                    <a:pt x="70231" y="270510"/>
                  </a:lnTo>
                  <a:cubicBezTo>
                    <a:pt x="70231" y="289941"/>
                    <a:pt x="85979" y="305689"/>
                    <a:pt x="105410" y="305689"/>
                  </a:cubicBezTo>
                  <a:lnTo>
                    <a:pt x="257810" y="305689"/>
                  </a:lnTo>
                  <a:lnTo>
                    <a:pt x="257810" y="282321"/>
                  </a:lnTo>
                  <a:lnTo>
                    <a:pt x="110363" y="282321"/>
                  </a:lnTo>
                  <a:lnTo>
                    <a:pt x="281305" y="111506"/>
                  </a:lnTo>
                  <a:lnTo>
                    <a:pt x="281305" y="364490"/>
                  </a:lnTo>
                  <a:cubicBezTo>
                    <a:pt x="281305" y="370967"/>
                    <a:pt x="286639" y="376174"/>
                    <a:pt x="292989" y="376174"/>
                  </a:cubicBezTo>
                  <a:cubicBezTo>
                    <a:pt x="299339" y="376174"/>
                    <a:pt x="304673" y="370840"/>
                    <a:pt x="304673" y="364490"/>
                  </a:cubicBezTo>
                  <a:lnTo>
                    <a:pt x="304673" y="305943"/>
                  </a:lnTo>
                  <a:lnTo>
                    <a:pt x="363220" y="305943"/>
                  </a:lnTo>
                  <a:cubicBezTo>
                    <a:pt x="369697" y="305943"/>
                    <a:pt x="374904" y="300736"/>
                    <a:pt x="374904" y="294259"/>
                  </a:cubicBezTo>
                  <a:cubicBezTo>
                    <a:pt x="374904" y="287782"/>
                    <a:pt x="369570" y="282575"/>
                    <a:pt x="363220" y="282575"/>
                  </a:cubicBezTo>
                  <a:lnTo>
                    <a:pt x="304673" y="282575"/>
                  </a:lnTo>
                  <a:lnTo>
                    <a:pt x="304673" y="88011"/>
                  </a:lnTo>
                </a:path>
              </a:pathLst>
            </a:custGeom>
            <a:solidFill>
              <a:srgbClr val="A9F00F"/>
            </a:solidFill>
          </p:spPr>
        </p:sp>
        <p:sp>
          <p:nvSpPr>
            <p:cNvPr name="Freeform 7" id="7"/>
            <p:cNvSpPr/>
            <p:nvPr/>
          </p:nvSpPr>
          <p:spPr>
            <a:xfrm flipH="false" flipV="false" rot="0">
              <a:off x="4163568" y="3100578"/>
              <a:ext cx="328168" cy="376301"/>
            </a:xfrm>
            <a:custGeom>
              <a:avLst/>
              <a:gdLst/>
              <a:ahLst/>
              <a:cxnLst/>
              <a:rect r="r" b="b" t="t" l="l"/>
              <a:pathLst>
                <a:path h="376301" w="328168">
                  <a:moveTo>
                    <a:pt x="172466" y="4572"/>
                  </a:moveTo>
                  <a:cubicBezTo>
                    <a:pt x="167894" y="0"/>
                    <a:pt x="160401" y="0"/>
                    <a:pt x="155956" y="4572"/>
                  </a:cubicBezTo>
                  <a:lnTo>
                    <a:pt x="52832" y="107696"/>
                  </a:lnTo>
                  <a:cubicBezTo>
                    <a:pt x="49149" y="111506"/>
                    <a:pt x="46990" y="116586"/>
                    <a:pt x="46990" y="121793"/>
                  </a:cubicBezTo>
                  <a:cubicBezTo>
                    <a:pt x="46990" y="132842"/>
                    <a:pt x="55880" y="141732"/>
                    <a:pt x="67056" y="141732"/>
                  </a:cubicBezTo>
                  <a:lnTo>
                    <a:pt x="80137" y="141732"/>
                  </a:lnTo>
                  <a:lnTo>
                    <a:pt x="28448" y="202057"/>
                  </a:lnTo>
                  <a:cubicBezTo>
                    <a:pt x="25273" y="205740"/>
                    <a:pt x="23495" y="210439"/>
                    <a:pt x="23495" y="215265"/>
                  </a:cubicBezTo>
                  <a:cubicBezTo>
                    <a:pt x="23495" y="226441"/>
                    <a:pt x="32639" y="235585"/>
                    <a:pt x="43815" y="235585"/>
                  </a:cubicBezTo>
                  <a:lnTo>
                    <a:pt x="56642" y="235585"/>
                  </a:lnTo>
                  <a:lnTo>
                    <a:pt x="4953" y="295910"/>
                  </a:lnTo>
                  <a:cubicBezTo>
                    <a:pt x="1778" y="299593"/>
                    <a:pt x="0" y="304292"/>
                    <a:pt x="0" y="309118"/>
                  </a:cubicBezTo>
                  <a:cubicBezTo>
                    <a:pt x="0" y="320294"/>
                    <a:pt x="9016" y="329438"/>
                    <a:pt x="20320" y="329438"/>
                  </a:cubicBezTo>
                  <a:lnTo>
                    <a:pt x="117221" y="329438"/>
                  </a:lnTo>
                  <a:lnTo>
                    <a:pt x="152400" y="329438"/>
                  </a:lnTo>
                  <a:lnTo>
                    <a:pt x="152400" y="364617"/>
                  </a:lnTo>
                  <a:cubicBezTo>
                    <a:pt x="152400" y="371094"/>
                    <a:pt x="157734" y="376301"/>
                    <a:pt x="164084" y="376301"/>
                  </a:cubicBezTo>
                  <a:cubicBezTo>
                    <a:pt x="170434" y="376301"/>
                    <a:pt x="175768" y="370967"/>
                    <a:pt x="175768" y="364617"/>
                  </a:cubicBezTo>
                  <a:lnTo>
                    <a:pt x="175768" y="329438"/>
                  </a:lnTo>
                  <a:lnTo>
                    <a:pt x="210947" y="329438"/>
                  </a:lnTo>
                  <a:lnTo>
                    <a:pt x="307848" y="329438"/>
                  </a:lnTo>
                  <a:cubicBezTo>
                    <a:pt x="319024" y="329438"/>
                    <a:pt x="328168" y="320421"/>
                    <a:pt x="328168" y="309118"/>
                  </a:cubicBezTo>
                  <a:cubicBezTo>
                    <a:pt x="328168" y="304292"/>
                    <a:pt x="326390" y="299593"/>
                    <a:pt x="323215" y="295910"/>
                  </a:cubicBezTo>
                  <a:lnTo>
                    <a:pt x="271526" y="235585"/>
                  </a:lnTo>
                  <a:lnTo>
                    <a:pt x="284353" y="235585"/>
                  </a:lnTo>
                  <a:cubicBezTo>
                    <a:pt x="295529" y="235585"/>
                    <a:pt x="304673" y="226441"/>
                    <a:pt x="304673" y="215265"/>
                  </a:cubicBezTo>
                  <a:cubicBezTo>
                    <a:pt x="304673" y="210439"/>
                    <a:pt x="302895" y="205740"/>
                    <a:pt x="299720" y="202057"/>
                  </a:cubicBezTo>
                  <a:lnTo>
                    <a:pt x="248031" y="141732"/>
                  </a:lnTo>
                  <a:lnTo>
                    <a:pt x="261112" y="141732"/>
                  </a:lnTo>
                  <a:cubicBezTo>
                    <a:pt x="272160" y="141732"/>
                    <a:pt x="281051" y="132842"/>
                    <a:pt x="281051" y="121793"/>
                  </a:cubicBezTo>
                  <a:cubicBezTo>
                    <a:pt x="281051" y="116459"/>
                    <a:pt x="278891" y="111379"/>
                    <a:pt x="275209" y="107696"/>
                  </a:cubicBezTo>
                  <a:lnTo>
                    <a:pt x="172085" y="4699"/>
                  </a:lnTo>
                  <a:close/>
                  <a:moveTo>
                    <a:pt x="175895" y="305816"/>
                  </a:moveTo>
                  <a:lnTo>
                    <a:pt x="175895" y="153416"/>
                  </a:lnTo>
                  <a:cubicBezTo>
                    <a:pt x="175895" y="146939"/>
                    <a:pt x="170688" y="141732"/>
                    <a:pt x="164211" y="141732"/>
                  </a:cubicBezTo>
                  <a:cubicBezTo>
                    <a:pt x="157734" y="141732"/>
                    <a:pt x="152527" y="147066"/>
                    <a:pt x="152527" y="153416"/>
                  </a:cubicBezTo>
                  <a:lnTo>
                    <a:pt x="152527" y="305816"/>
                  </a:lnTo>
                  <a:lnTo>
                    <a:pt x="117348" y="305816"/>
                  </a:lnTo>
                  <a:lnTo>
                    <a:pt x="27305" y="305816"/>
                  </a:lnTo>
                  <a:lnTo>
                    <a:pt x="91059" y="231394"/>
                  </a:lnTo>
                  <a:cubicBezTo>
                    <a:pt x="94107" y="227965"/>
                    <a:pt x="94742" y="223012"/>
                    <a:pt x="92837" y="218821"/>
                  </a:cubicBezTo>
                  <a:cubicBezTo>
                    <a:pt x="90932" y="214630"/>
                    <a:pt x="86741" y="211963"/>
                    <a:pt x="82169" y="211963"/>
                  </a:cubicBezTo>
                  <a:lnTo>
                    <a:pt x="50673" y="211963"/>
                  </a:lnTo>
                  <a:lnTo>
                    <a:pt x="114427" y="137541"/>
                  </a:lnTo>
                  <a:cubicBezTo>
                    <a:pt x="117475" y="134112"/>
                    <a:pt x="118110" y="129159"/>
                    <a:pt x="116205" y="124968"/>
                  </a:cubicBezTo>
                  <a:cubicBezTo>
                    <a:pt x="114300" y="120777"/>
                    <a:pt x="110109" y="118110"/>
                    <a:pt x="105537" y="118110"/>
                  </a:cubicBezTo>
                  <a:lnTo>
                    <a:pt x="75184" y="118110"/>
                  </a:lnTo>
                  <a:lnTo>
                    <a:pt x="164084" y="29210"/>
                  </a:lnTo>
                  <a:lnTo>
                    <a:pt x="252984" y="118110"/>
                  </a:lnTo>
                  <a:lnTo>
                    <a:pt x="222631" y="118110"/>
                  </a:lnTo>
                  <a:cubicBezTo>
                    <a:pt x="218059" y="118110"/>
                    <a:pt x="213868" y="120777"/>
                    <a:pt x="211963" y="124968"/>
                  </a:cubicBezTo>
                  <a:cubicBezTo>
                    <a:pt x="210058" y="129159"/>
                    <a:pt x="210693" y="134112"/>
                    <a:pt x="213741" y="137541"/>
                  </a:cubicBezTo>
                  <a:lnTo>
                    <a:pt x="277495" y="211963"/>
                  </a:lnTo>
                  <a:lnTo>
                    <a:pt x="245999" y="211963"/>
                  </a:lnTo>
                  <a:cubicBezTo>
                    <a:pt x="241427" y="211963"/>
                    <a:pt x="237235" y="214630"/>
                    <a:pt x="235331" y="218821"/>
                  </a:cubicBezTo>
                  <a:cubicBezTo>
                    <a:pt x="233426" y="223013"/>
                    <a:pt x="234060" y="227838"/>
                    <a:pt x="237109" y="231394"/>
                  </a:cubicBezTo>
                  <a:lnTo>
                    <a:pt x="300863" y="305816"/>
                  </a:lnTo>
                  <a:lnTo>
                    <a:pt x="210820" y="305816"/>
                  </a:lnTo>
                  <a:lnTo>
                    <a:pt x="175641" y="305816"/>
                  </a:lnTo>
                </a:path>
              </a:pathLst>
            </a:custGeom>
            <a:solidFill>
              <a:srgbClr val="A9F00F"/>
            </a:solidFill>
          </p:spPr>
        </p:sp>
        <p:sp>
          <p:nvSpPr>
            <p:cNvPr name="Freeform 8" id="8"/>
            <p:cNvSpPr/>
            <p:nvPr/>
          </p:nvSpPr>
          <p:spPr>
            <a:xfrm flipH="false" flipV="false" rot="0">
              <a:off x="7607299" y="3101721"/>
              <a:ext cx="374905" cy="375031"/>
            </a:xfrm>
            <a:custGeom>
              <a:avLst/>
              <a:gdLst/>
              <a:ahLst/>
              <a:cxnLst/>
              <a:rect r="r" b="b" t="t" l="l"/>
              <a:pathLst>
                <a:path h="375031" w="374905">
                  <a:moveTo>
                    <a:pt x="23496" y="187579"/>
                  </a:moveTo>
                  <a:cubicBezTo>
                    <a:pt x="23496" y="278130"/>
                    <a:pt x="97028" y="351663"/>
                    <a:pt x="187579" y="351663"/>
                  </a:cubicBezTo>
                  <a:cubicBezTo>
                    <a:pt x="210566" y="351663"/>
                    <a:pt x="232537" y="346837"/>
                    <a:pt x="252349" y="338328"/>
                  </a:cubicBezTo>
                  <a:cubicBezTo>
                    <a:pt x="255397" y="344805"/>
                    <a:pt x="259588" y="350901"/>
                    <a:pt x="265049" y="356235"/>
                  </a:cubicBezTo>
                  <a:cubicBezTo>
                    <a:pt x="265557" y="356743"/>
                    <a:pt x="266065" y="357251"/>
                    <a:pt x="266573" y="357632"/>
                  </a:cubicBezTo>
                  <a:cubicBezTo>
                    <a:pt x="242570" y="368808"/>
                    <a:pt x="215773" y="375031"/>
                    <a:pt x="187579" y="375031"/>
                  </a:cubicBezTo>
                  <a:cubicBezTo>
                    <a:pt x="83948" y="375031"/>
                    <a:pt x="0" y="291084"/>
                    <a:pt x="0" y="187452"/>
                  </a:cubicBezTo>
                  <a:cubicBezTo>
                    <a:pt x="0" y="150114"/>
                    <a:pt x="10922" y="115316"/>
                    <a:pt x="29719" y="86106"/>
                  </a:cubicBezTo>
                  <a:cubicBezTo>
                    <a:pt x="25782" y="79756"/>
                    <a:pt x="23496" y="72390"/>
                    <a:pt x="23496" y="64389"/>
                  </a:cubicBezTo>
                  <a:cubicBezTo>
                    <a:pt x="23496" y="41783"/>
                    <a:pt x="41911" y="23368"/>
                    <a:pt x="64516" y="23368"/>
                  </a:cubicBezTo>
                  <a:cubicBezTo>
                    <a:pt x="72518" y="23368"/>
                    <a:pt x="80010" y="25654"/>
                    <a:pt x="86234" y="29591"/>
                  </a:cubicBezTo>
                  <a:cubicBezTo>
                    <a:pt x="88774" y="31242"/>
                    <a:pt x="91187" y="33147"/>
                    <a:pt x="93346" y="35179"/>
                  </a:cubicBezTo>
                  <a:lnTo>
                    <a:pt x="93473" y="35306"/>
                  </a:lnTo>
                  <a:lnTo>
                    <a:pt x="101854" y="47371"/>
                  </a:lnTo>
                  <a:cubicBezTo>
                    <a:pt x="99823" y="42926"/>
                    <a:pt x="97028" y="38862"/>
                    <a:pt x="93599" y="35306"/>
                  </a:cubicBezTo>
                  <a:cubicBezTo>
                    <a:pt x="97156" y="38862"/>
                    <a:pt x="99822" y="43053"/>
                    <a:pt x="101854" y="47371"/>
                  </a:cubicBezTo>
                  <a:cubicBezTo>
                    <a:pt x="104140" y="52451"/>
                    <a:pt x="105537" y="58166"/>
                    <a:pt x="105537" y="64262"/>
                  </a:cubicBezTo>
                  <a:cubicBezTo>
                    <a:pt x="105537" y="86868"/>
                    <a:pt x="87122" y="105283"/>
                    <a:pt x="64516" y="105283"/>
                  </a:cubicBezTo>
                  <a:cubicBezTo>
                    <a:pt x="58548" y="105283"/>
                    <a:pt x="52833" y="104013"/>
                    <a:pt x="47625" y="101600"/>
                  </a:cubicBezTo>
                  <a:cubicBezTo>
                    <a:pt x="32258" y="126619"/>
                    <a:pt x="23495" y="155829"/>
                    <a:pt x="23495" y="187326"/>
                  </a:cubicBezTo>
                  <a:close/>
                  <a:moveTo>
                    <a:pt x="288926" y="345440"/>
                  </a:moveTo>
                  <a:cubicBezTo>
                    <a:pt x="286386" y="343789"/>
                    <a:pt x="283973" y="341884"/>
                    <a:pt x="281687" y="339598"/>
                  </a:cubicBezTo>
                  <a:lnTo>
                    <a:pt x="281560" y="339471"/>
                  </a:lnTo>
                  <a:cubicBezTo>
                    <a:pt x="278003" y="335915"/>
                    <a:pt x="275210" y="331724"/>
                    <a:pt x="273304" y="327406"/>
                  </a:cubicBezTo>
                  <a:cubicBezTo>
                    <a:pt x="271019" y="322326"/>
                    <a:pt x="269622" y="316484"/>
                    <a:pt x="269622" y="310515"/>
                  </a:cubicBezTo>
                  <a:cubicBezTo>
                    <a:pt x="269622" y="287909"/>
                    <a:pt x="288037" y="269494"/>
                    <a:pt x="310643" y="269494"/>
                  </a:cubicBezTo>
                  <a:cubicBezTo>
                    <a:pt x="316611" y="269494"/>
                    <a:pt x="322326" y="270764"/>
                    <a:pt x="327534" y="273177"/>
                  </a:cubicBezTo>
                  <a:cubicBezTo>
                    <a:pt x="342901" y="248285"/>
                    <a:pt x="351664" y="218948"/>
                    <a:pt x="351664" y="187452"/>
                  </a:cubicBezTo>
                  <a:cubicBezTo>
                    <a:pt x="351664" y="96901"/>
                    <a:pt x="278131" y="23368"/>
                    <a:pt x="187580" y="23368"/>
                  </a:cubicBezTo>
                  <a:cubicBezTo>
                    <a:pt x="164593" y="23368"/>
                    <a:pt x="142623" y="28067"/>
                    <a:pt x="122683" y="36703"/>
                  </a:cubicBezTo>
                  <a:cubicBezTo>
                    <a:pt x="119636" y="30226"/>
                    <a:pt x="115317" y="24130"/>
                    <a:pt x="109983" y="18796"/>
                  </a:cubicBezTo>
                  <a:cubicBezTo>
                    <a:pt x="109476" y="18288"/>
                    <a:pt x="108967" y="17780"/>
                    <a:pt x="108459" y="17399"/>
                  </a:cubicBezTo>
                  <a:cubicBezTo>
                    <a:pt x="132463" y="6223"/>
                    <a:pt x="159259" y="0"/>
                    <a:pt x="187453" y="0"/>
                  </a:cubicBezTo>
                  <a:cubicBezTo>
                    <a:pt x="290958" y="0"/>
                    <a:pt x="374905" y="83947"/>
                    <a:pt x="374905" y="187579"/>
                  </a:cubicBezTo>
                  <a:cubicBezTo>
                    <a:pt x="374905" y="224917"/>
                    <a:pt x="363983" y="259715"/>
                    <a:pt x="345187" y="288925"/>
                  </a:cubicBezTo>
                  <a:cubicBezTo>
                    <a:pt x="349124" y="295148"/>
                    <a:pt x="351410" y="302641"/>
                    <a:pt x="351410" y="310642"/>
                  </a:cubicBezTo>
                  <a:cubicBezTo>
                    <a:pt x="351410" y="333248"/>
                    <a:pt x="332995" y="351663"/>
                    <a:pt x="310389" y="351663"/>
                  </a:cubicBezTo>
                  <a:cubicBezTo>
                    <a:pt x="302388" y="351663"/>
                    <a:pt x="294895" y="349377"/>
                    <a:pt x="288672" y="345440"/>
                  </a:cubicBezTo>
                  <a:close/>
                  <a:moveTo>
                    <a:pt x="82043" y="64389"/>
                  </a:moveTo>
                  <a:cubicBezTo>
                    <a:pt x="82043" y="62103"/>
                    <a:pt x="81536" y="59817"/>
                    <a:pt x="80646" y="57658"/>
                  </a:cubicBezTo>
                  <a:cubicBezTo>
                    <a:pt x="79757" y="55499"/>
                    <a:pt x="78488" y="53594"/>
                    <a:pt x="76837" y="51943"/>
                  </a:cubicBezTo>
                  <a:cubicBezTo>
                    <a:pt x="75186" y="50292"/>
                    <a:pt x="73280" y="49022"/>
                    <a:pt x="71121" y="48133"/>
                  </a:cubicBezTo>
                  <a:cubicBezTo>
                    <a:pt x="68963" y="47244"/>
                    <a:pt x="66677" y="46736"/>
                    <a:pt x="64390" y="46736"/>
                  </a:cubicBezTo>
                  <a:cubicBezTo>
                    <a:pt x="62103" y="46736"/>
                    <a:pt x="59818" y="47244"/>
                    <a:pt x="57659" y="48133"/>
                  </a:cubicBezTo>
                  <a:cubicBezTo>
                    <a:pt x="55499" y="49022"/>
                    <a:pt x="53595" y="50292"/>
                    <a:pt x="51944" y="51943"/>
                  </a:cubicBezTo>
                  <a:cubicBezTo>
                    <a:pt x="50293" y="53594"/>
                    <a:pt x="49023" y="55499"/>
                    <a:pt x="48134" y="57658"/>
                  </a:cubicBezTo>
                  <a:cubicBezTo>
                    <a:pt x="47245" y="59817"/>
                    <a:pt x="46737" y="62103"/>
                    <a:pt x="46737" y="64389"/>
                  </a:cubicBezTo>
                  <a:cubicBezTo>
                    <a:pt x="46737" y="66675"/>
                    <a:pt x="47245" y="68961"/>
                    <a:pt x="48134" y="71120"/>
                  </a:cubicBezTo>
                  <a:cubicBezTo>
                    <a:pt x="49023" y="73279"/>
                    <a:pt x="50293" y="75184"/>
                    <a:pt x="51944" y="76835"/>
                  </a:cubicBezTo>
                  <a:cubicBezTo>
                    <a:pt x="53595" y="78486"/>
                    <a:pt x="55500" y="79756"/>
                    <a:pt x="57659" y="80645"/>
                  </a:cubicBezTo>
                  <a:cubicBezTo>
                    <a:pt x="59818" y="81534"/>
                    <a:pt x="62103" y="82042"/>
                    <a:pt x="64390" y="82042"/>
                  </a:cubicBezTo>
                  <a:cubicBezTo>
                    <a:pt x="66677" y="82042"/>
                    <a:pt x="68962" y="81534"/>
                    <a:pt x="71121" y="80645"/>
                  </a:cubicBezTo>
                  <a:cubicBezTo>
                    <a:pt x="73281" y="79756"/>
                    <a:pt x="75186" y="78486"/>
                    <a:pt x="76837" y="76835"/>
                  </a:cubicBezTo>
                  <a:cubicBezTo>
                    <a:pt x="78488" y="75184"/>
                    <a:pt x="79757" y="73279"/>
                    <a:pt x="80646" y="71120"/>
                  </a:cubicBezTo>
                  <a:cubicBezTo>
                    <a:pt x="81536" y="68961"/>
                    <a:pt x="82043" y="66675"/>
                    <a:pt x="82043" y="64389"/>
                  </a:cubicBezTo>
                  <a:close/>
                  <a:moveTo>
                    <a:pt x="267717" y="138938"/>
                  </a:moveTo>
                  <a:cubicBezTo>
                    <a:pt x="264669" y="140081"/>
                    <a:pt x="261240" y="140589"/>
                    <a:pt x="257811" y="140589"/>
                  </a:cubicBezTo>
                  <a:cubicBezTo>
                    <a:pt x="241682" y="140589"/>
                    <a:pt x="228474" y="127508"/>
                    <a:pt x="228474" y="111252"/>
                  </a:cubicBezTo>
                  <a:cubicBezTo>
                    <a:pt x="228474" y="108585"/>
                    <a:pt x="228855" y="106045"/>
                    <a:pt x="229490" y="103632"/>
                  </a:cubicBezTo>
                  <a:cubicBezTo>
                    <a:pt x="216790" y="97282"/>
                    <a:pt x="202566" y="93726"/>
                    <a:pt x="187453" y="93726"/>
                  </a:cubicBezTo>
                  <a:cubicBezTo>
                    <a:pt x="135637" y="93726"/>
                    <a:pt x="93727" y="135763"/>
                    <a:pt x="93727" y="187452"/>
                  </a:cubicBezTo>
                  <a:cubicBezTo>
                    <a:pt x="93727" y="239141"/>
                    <a:pt x="135637" y="281178"/>
                    <a:pt x="187453" y="281178"/>
                  </a:cubicBezTo>
                  <a:cubicBezTo>
                    <a:pt x="239269" y="281178"/>
                    <a:pt x="281179" y="239141"/>
                    <a:pt x="281179" y="187452"/>
                  </a:cubicBezTo>
                  <a:cubicBezTo>
                    <a:pt x="281179" y="169672"/>
                    <a:pt x="276226" y="153035"/>
                    <a:pt x="267590" y="138811"/>
                  </a:cubicBezTo>
                  <a:close/>
                  <a:moveTo>
                    <a:pt x="284989" y="122428"/>
                  </a:moveTo>
                  <a:cubicBezTo>
                    <a:pt x="297435" y="141097"/>
                    <a:pt x="304801" y="163449"/>
                    <a:pt x="304801" y="187579"/>
                  </a:cubicBezTo>
                  <a:cubicBezTo>
                    <a:pt x="304801" y="252349"/>
                    <a:pt x="252350" y="304800"/>
                    <a:pt x="187580" y="304800"/>
                  </a:cubicBezTo>
                  <a:cubicBezTo>
                    <a:pt x="122811" y="304800"/>
                    <a:pt x="70359" y="252349"/>
                    <a:pt x="70359" y="187579"/>
                  </a:cubicBezTo>
                  <a:cubicBezTo>
                    <a:pt x="70359" y="122809"/>
                    <a:pt x="122811" y="70358"/>
                    <a:pt x="187580" y="70358"/>
                  </a:cubicBezTo>
                  <a:cubicBezTo>
                    <a:pt x="208281" y="70358"/>
                    <a:pt x="227839" y="75819"/>
                    <a:pt x="244730" y="85217"/>
                  </a:cubicBezTo>
                  <a:cubicBezTo>
                    <a:pt x="248667" y="83185"/>
                    <a:pt x="253112" y="82042"/>
                    <a:pt x="257938" y="82042"/>
                  </a:cubicBezTo>
                  <a:cubicBezTo>
                    <a:pt x="274067" y="82042"/>
                    <a:pt x="287275" y="95123"/>
                    <a:pt x="287275" y="111379"/>
                  </a:cubicBezTo>
                  <a:cubicBezTo>
                    <a:pt x="287275" y="115316"/>
                    <a:pt x="286513" y="118999"/>
                    <a:pt x="285116" y="122428"/>
                  </a:cubicBezTo>
                  <a:close/>
                  <a:moveTo>
                    <a:pt x="152401" y="187579"/>
                  </a:moveTo>
                  <a:cubicBezTo>
                    <a:pt x="152401" y="192278"/>
                    <a:pt x="153290" y="196723"/>
                    <a:pt x="155068" y="201041"/>
                  </a:cubicBezTo>
                  <a:cubicBezTo>
                    <a:pt x="156846" y="205359"/>
                    <a:pt x="159387" y="209169"/>
                    <a:pt x="162688" y="212471"/>
                  </a:cubicBezTo>
                  <a:cubicBezTo>
                    <a:pt x="165989" y="215773"/>
                    <a:pt x="169800" y="218313"/>
                    <a:pt x="174118" y="220091"/>
                  </a:cubicBezTo>
                  <a:cubicBezTo>
                    <a:pt x="178437" y="221869"/>
                    <a:pt x="182881" y="222758"/>
                    <a:pt x="187580" y="222758"/>
                  </a:cubicBezTo>
                  <a:cubicBezTo>
                    <a:pt x="192279" y="222758"/>
                    <a:pt x="196724" y="221869"/>
                    <a:pt x="201042" y="220091"/>
                  </a:cubicBezTo>
                  <a:cubicBezTo>
                    <a:pt x="205361" y="218313"/>
                    <a:pt x="209170" y="215773"/>
                    <a:pt x="212473" y="212471"/>
                  </a:cubicBezTo>
                  <a:cubicBezTo>
                    <a:pt x="215775" y="209169"/>
                    <a:pt x="218315" y="205359"/>
                    <a:pt x="220092" y="201041"/>
                  </a:cubicBezTo>
                  <a:cubicBezTo>
                    <a:pt x="221870" y="196723"/>
                    <a:pt x="222759" y="192278"/>
                    <a:pt x="222759" y="187579"/>
                  </a:cubicBezTo>
                  <a:cubicBezTo>
                    <a:pt x="222759" y="182880"/>
                    <a:pt x="221870" y="178435"/>
                    <a:pt x="220092" y="174117"/>
                  </a:cubicBezTo>
                  <a:cubicBezTo>
                    <a:pt x="218314" y="169799"/>
                    <a:pt x="215774" y="165989"/>
                    <a:pt x="212473" y="162687"/>
                  </a:cubicBezTo>
                  <a:cubicBezTo>
                    <a:pt x="209171" y="159385"/>
                    <a:pt x="205361" y="156845"/>
                    <a:pt x="201042" y="155067"/>
                  </a:cubicBezTo>
                  <a:cubicBezTo>
                    <a:pt x="196724" y="153289"/>
                    <a:pt x="192279" y="152400"/>
                    <a:pt x="187580" y="152400"/>
                  </a:cubicBezTo>
                  <a:cubicBezTo>
                    <a:pt x="182881" y="152400"/>
                    <a:pt x="178437" y="153289"/>
                    <a:pt x="174118" y="155067"/>
                  </a:cubicBezTo>
                  <a:cubicBezTo>
                    <a:pt x="169800" y="156845"/>
                    <a:pt x="165990" y="159385"/>
                    <a:pt x="162688" y="162687"/>
                  </a:cubicBezTo>
                  <a:cubicBezTo>
                    <a:pt x="159386" y="165989"/>
                    <a:pt x="156846" y="169799"/>
                    <a:pt x="155068" y="174117"/>
                  </a:cubicBezTo>
                  <a:cubicBezTo>
                    <a:pt x="153291" y="178435"/>
                    <a:pt x="152401" y="182880"/>
                    <a:pt x="152401" y="187579"/>
                  </a:cubicBezTo>
                  <a:close/>
                  <a:moveTo>
                    <a:pt x="187580" y="246126"/>
                  </a:moveTo>
                  <a:cubicBezTo>
                    <a:pt x="183770" y="246126"/>
                    <a:pt x="179961" y="245745"/>
                    <a:pt x="176150" y="244983"/>
                  </a:cubicBezTo>
                  <a:cubicBezTo>
                    <a:pt x="172339" y="244221"/>
                    <a:pt x="168657" y="243078"/>
                    <a:pt x="165228" y="241681"/>
                  </a:cubicBezTo>
                  <a:cubicBezTo>
                    <a:pt x="161800" y="240284"/>
                    <a:pt x="158243" y="238379"/>
                    <a:pt x="155068" y="236220"/>
                  </a:cubicBezTo>
                  <a:cubicBezTo>
                    <a:pt x="151893" y="234061"/>
                    <a:pt x="148845" y="231648"/>
                    <a:pt x="146178" y="228981"/>
                  </a:cubicBezTo>
                  <a:cubicBezTo>
                    <a:pt x="143511" y="226313"/>
                    <a:pt x="140971" y="223266"/>
                    <a:pt x="138939" y="220091"/>
                  </a:cubicBezTo>
                  <a:cubicBezTo>
                    <a:pt x="136907" y="216916"/>
                    <a:pt x="135002" y="213487"/>
                    <a:pt x="133478" y="209931"/>
                  </a:cubicBezTo>
                  <a:cubicBezTo>
                    <a:pt x="131954" y="206375"/>
                    <a:pt x="130938" y="202692"/>
                    <a:pt x="130176" y="198882"/>
                  </a:cubicBezTo>
                  <a:cubicBezTo>
                    <a:pt x="129414" y="195072"/>
                    <a:pt x="129033" y="191262"/>
                    <a:pt x="129033" y="187452"/>
                  </a:cubicBezTo>
                  <a:cubicBezTo>
                    <a:pt x="129033" y="183642"/>
                    <a:pt x="129414" y="179832"/>
                    <a:pt x="130176" y="176022"/>
                  </a:cubicBezTo>
                  <a:cubicBezTo>
                    <a:pt x="130938" y="172212"/>
                    <a:pt x="132081" y="168656"/>
                    <a:pt x="133478" y="165100"/>
                  </a:cubicBezTo>
                  <a:cubicBezTo>
                    <a:pt x="134875" y="161544"/>
                    <a:pt x="136780" y="158115"/>
                    <a:pt x="138939" y="154940"/>
                  </a:cubicBezTo>
                  <a:cubicBezTo>
                    <a:pt x="141098" y="151765"/>
                    <a:pt x="143511" y="148717"/>
                    <a:pt x="146178" y="146050"/>
                  </a:cubicBezTo>
                  <a:cubicBezTo>
                    <a:pt x="148845" y="143383"/>
                    <a:pt x="151893" y="140843"/>
                    <a:pt x="155068" y="138811"/>
                  </a:cubicBezTo>
                  <a:cubicBezTo>
                    <a:pt x="158243" y="136779"/>
                    <a:pt x="161673" y="134874"/>
                    <a:pt x="165228" y="133350"/>
                  </a:cubicBezTo>
                  <a:cubicBezTo>
                    <a:pt x="168784" y="131826"/>
                    <a:pt x="172467" y="130810"/>
                    <a:pt x="176150" y="130048"/>
                  </a:cubicBezTo>
                  <a:cubicBezTo>
                    <a:pt x="179833" y="129286"/>
                    <a:pt x="183770" y="128905"/>
                    <a:pt x="187580" y="128905"/>
                  </a:cubicBezTo>
                  <a:cubicBezTo>
                    <a:pt x="191391" y="128905"/>
                    <a:pt x="195200" y="129286"/>
                    <a:pt x="199011" y="130048"/>
                  </a:cubicBezTo>
                  <a:cubicBezTo>
                    <a:pt x="202821" y="130810"/>
                    <a:pt x="206504" y="131953"/>
                    <a:pt x="209932" y="133350"/>
                  </a:cubicBezTo>
                  <a:cubicBezTo>
                    <a:pt x="213361" y="134747"/>
                    <a:pt x="216917" y="136652"/>
                    <a:pt x="220092" y="138811"/>
                  </a:cubicBezTo>
                  <a:cubicBezTo>
                    <a:pt x="223267" y="140970"/>
                    <a:pt x="226188" y="143383"/>
                    <a:pt x="228982" y="146050"/>
                  </a:cubicBezTo>
                  <a:cubicBezTo>
                    <a:pt x="231777" y="148717"/>
                    <a:pt x="234189" y="151765"/>
                    <a:pt x="236221" y="154940"/>
                  </a:cubicBezTo>
                  <a:cubicBezTo>
                    <a:pt x="238254" y="158115"/>
                    <a:pt x="240158" y="161544"/>
                    <a:pt x="241682" y="165100"/>
                  </a:cubicBezTo>
                  <a:cubicBezTo>
                    <a:pt x="243206" y="168656"/>
                    <a:pt x="244223" y="172339"/>
                    <a:pt x="244984" y="176022"/>
                  </a:cubicBezTo>
                  <a:cubicBezTo>
                    <a:pt x="245746" y="179705"/>
                    <a:pt x="246128" y="183642"/>
                    <a:pt x="246128" y="187452"/>
                  </a:cubicBezTo>
                  <a:cubicBezTo>
                    <a:pt x="246128" y="191262"/>
                    <a:pt x="245746" y="195072"/>
                    <a:pt x="244984" y="198882"/>
                  </a:cubicBezTo>
                  <a:cubicBezTo>
                    <a:pt x="244223" y="202692"/>
                    <a:pt x="243079" y="206375"/>
                    <a:pt x="241682" y="209931"/>
                  </a:cubicBezTo>
                  <a:cubicBezTo>
                    <a:pt x="240286" y="213487"/>
                    <a:pt x="238380" y="216916"/>
                    <a:pt x="236221" y="220091"/>
                  </a:cubicBezTo>
                  <a:cubicBezTo>
                    <a:pt x="234063" y="223266"/>
                    <a:pt x="231650" y="226187"/>
                    <a:pt x="228982" y="228981"/>
                  </a:cubicBezTo>
                  <a:cubicBezTo>
                    <a:pt x="226315" y="231775"/>
                    <a:pt x="223267" y="234188"/>
                    <a:pt x="220092" y="236220"/>
                  </a:cubicBezTo>
                  <a:cubicBezTo>
                    <a:pt x="216917" y="238252"/>
                    <a:pt x="213488" y="240157"/>
                    <a:pt x="209932" y="241681"/>
                  </a:cubicBezTo>
                  <a:cubicBezTo>
                    <a:pt x="206377" y="243205"/>
                    <a:pt x="202693" y="244221"/>
                    <a:pt x="199011" y="244983"/>
                  </a:cubicBezTo>
                  <a:cubicBezTo>
                    <a:pt x="195328" y="245745"/>
                    <a:pt x="191391" y="246126"/>
                    <a:pt x="187580" y="246126"/>
                  </a:cubicBezTo>
                  <a:close/>
                  <a:moveTo>
                    <a:pt x="310643" y="328168"/>
                  </a:moveTo>
                  <a:cubicBezTo>
                    <a:pt x="312929" y="328168"/>
                    <a:pt x="315215" y="327787"/>
                    <a:pt x="317375" y="326771"/>
                  </a:cubicBezTo>
                  <a:cubicBezTo>
                    <a:pt x="319534" y="325755"/>
                    <a:pt x="321439" y="324612"/>
                    <a:pt x="323090" y="322961"/>
                  </a:cubicBezTo>
                  <a:cubicBezTo>
                    <a:pt x="324741" y="321310"/>
                    <a:pt x="326011" y="319405"/>
                    <a:pt x="326900" y="317246"/>
                  </a:cubicBezTo>
                  <a:cubicBezTo>
                    <a:pt x="327789" y="315087"/>
                    <a:pt x="328296" y="312801"/>
                    <a:pt x="328296" y="310515"/>
                  </a:cubicBezTo>
                  <a:cubicBezTo>
                    <a:pt x="328296" y="308229"/>
                    <a:pt x="327789" y="305943"/>
                    <a:pt x="326900" y="303784"/>
                  </a:cubicBezTo>
                  <a:cubicBezTo>
                    <a:pt x="326011" y="301625"/>
                    <a:pt x="324741" y="299720"/>
                    <a:pt x="323090" y="298069"/>
                  </a:cubicBezTo>
                  <a:cubicBezTo>
                    <a:pt x="321439" y="296418"/>
                    <a:pt x="319533" y="295148"/>
                    <a:pt x="317375" y="294259"/>
                  </a:cubicBezTo>
                  <a:cubicBezTo>
                    <a:pt x="315216" y="293370"/>
                    <a:pt x="312930" y="292862"/>
                    <a:pt x="310643" y="292862"/>
                  </a:cubicBezTo>
                  <a:cubicBezTo>
                    <a:pt x="308357" y="292862"/>
                    <a:pt x="306071" y="293370"/>
                    <a:pt x="303912" y="294259"/>
                  </a:cubicBezTo>
                  <a:cubicBezTo>
                    <a:pt x="301752" y="295148"/>
                    <a:pt x="299848" y="296418"/>
                    <a:pt x="298197" y="298069"/>
                  </a:cubicBezTo>
                  <a:cubicBezTo>
                    <a:pt x="296546" y="299719"/>
                    <a:pt x="295276" y="301625"/>
                    <a:pt x="294387" y="303784"/>
                  </a:cubicBezTo>
                  <a:cubicBezTo>
                    <a:pt x="293498" y="305943"/>
                    <a:pt x="292990" y="308229"/>
                    <a:pt x="292990" y="310515"/>
                  </a:cubicBezTo>
                  <a:cubicBezTo>
                    <a:pt x="292990" y="312801"/>
                    <a:pt x="293498" y="315087"/>
                    <a:pt x="294387" y="317246"/>
                  </a:cubicBezTo>
                  <a:cubicBezTo>
                    <a:pt x="295276" y="319405"/>
                    <a:pt x="296546" y="321310"/>
                    <a:pt x="298197" y="322961"/>
                  </a:cubicBezTo>
                  <a:cubicBezTo>
                    <a:pt x="299848" y="324612"/>
                    <a:pt x="301753" y="325882"/>
                    <a:pt x="303912" y="326771"/>
                  </a:cubicBezTo>
                  <a:cubicBezTo>
                    <a:pt x="306071" y="327660"/>
                    <a:pt x="308357" y="328168"/>
                    <a:pt x="310643" y="328168"/>
                  </a:cubicBezTo>
                </a:path>
              </a:pathLst>
            </a:custGeom>
            <a:solidFill>
              <a:srgbClr val="A9F00F"/>
            </a:solidFill>
          </p:spPr>
        </p:sp>
      </p:grpSp>
      <p:sp>
        <p:nvSpPr>
          <p:cNvPr name="TextBox 9" id="9"/>
          <p:cNvSpPr txBox="true"/>
          <p:nvPr/>
        </p:nvSpPr>
        <p:spPr>
          <a:xfrm rot="0">
            <a:off x="600075" y="3297022"/>
            <a:ext cx="10368429" cy="935774"/>
          </a:xfrm>
          <a:prstGeom prst="rect">
            <a:avLst/>
          </a:prstGeom>
        </p:spPr>
        <p:txBody>
          <a:bodyPr anchor="t" rtlCol="false" tIns="0" lIns="0" bIns="0" rIns="0">
            <a:spAutoFit/>
          </a:bodyPr>
          <a:lstStyle/>
          <a:p>
            <a:pPr algn="l">
              <a:lnSpc>
                <a:spcPts val="3749"/>
              </a:lnSpc>
            </a:pPr>
            <a:r>
              <a:rPr lang="en-US" b="true" sz="2952" spc="-2">
                <a:solidFill>
                  <a:srgbClr val="F0F4F1"/>
                </a:solidFill>
                <a:latin typeface="IBM Plex Sans Bold"/>
                <a:ea typeface="IBM Plex Sans Bold"/>
                <a:cs typeface="IBM Plex Sans Bold"/>
                <a:sym typeface="IBM Plex Sans Bold"/>
              </a:rPr>
              <a:t>Climate-Smart Agriculture: A Path Forward</a:t>
            </a:r>
          </a:p>
        </p:txBody>
      </p:sp>
      <p:sp>
        <p:nvSpPr>
          <p:cNvPr name="TextBox 10" id="10"/>
          <p:cNvSpPr txBox="true"/>
          <p:nvPr/>
        </p:nvSpPr>
        <p:spPr>
          <a:xfrm rot="0">
            <a:off x="836505" y="4417276"/>
            <a:ext cx="32137" cy="322897"/>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 </a:t>
            </a:r>
          </a:p>
        </p:txBody>
      </p:sp>
      <p:sp>
        <p:nvSpPr>
          <p:cNvPr name="TextBox 11" id="11"/>
          <p:cNvSpPr txBox="true"/>
          <p:nvPr/>
        </p:nvSpPr>
        <p:spPr>
          <a:xfrm rot="0">
            <a:off x="600075" y="4522051"/>
            <a:ext cx="9710595" cy="218122"/>
          </a:xfrm>
          <a:prstGeom prst="rect">
            <a:avLst/>
          </a:prstGeom>
        </p:spPr>
        <p:txBody>
          <a:bodyPr anchor="t" rtlCol="false" tIns="0" lIns="0" bIns="0" rIns="0">
            <a:spAutoFit/>
          </a:bodyPr>
          <a:lstStyle/>
          <a:p>
            <a:pPr algn="l">
              <a:lnSpc>
                <a:spcPts val="1899"/>
              </a:lnSpc>
            </a:pPr>
            <a:r>
              <a:rPr lang="en-US" sz="1181" spc="-1">
                <a:solidFill>
                  <a:srgbClr val="D7E5D8"/>
                </a:solidFill>
                <a:latin typeface="IBM Plex Sans"/>
                <a:ea typeface="IBM Plex Sans"/>
                <a:cs typeface="IBM Plex Sans"/>
                <a:sym typeface="IBM Plex Sans"/>
              </a:rPr>
              <a:t>TheFoodandAgriculture Organization(FAO)defines climate-smartagricultureasan integrated approachthat transformsagricultural systemsto</a:t>
            </a:r>
          </a:p>
        </p:txBody>
      </p:sp>
      <p:sp>
        <p:nvSpPr>
          <p:cNvPr name="TextBox 12" id="12"/>
          <p:cNvSpPr txBox="true"/>
          <p:nvPr/>
        </p:nvSpPr>
        <p:spPr>
          <a:xfrm rot="0">
            <a:off x="600075" y="4769701"/>
            <a:ext cx="9884445" cy="456248"/>
          </a:xfrm>
          <a:prstGeom prst="rect">
            <a:avLst/>
          </a:prstGeom>
        </p:spPr>
        <p:txBody>
          <a:bodyPr anchor="t" rtlCol="false" tIns="0" lIns="0" bIns="0" rIns="0">
            <a:spAutoFit/>
          </a:bodyPr>
          <a:lstStyle/>
          <a:p>
            <a:pPr algn="l">
              <a:lnSpc>
                <a:spcPts val="1899"/>
              </a:lnSpc>
            </a:pPr>
            <a:r>
              <a:rPr lang="en-US" sz="1181" spc="-1">
                <a:solidFill>
                  <a:srgbClr val="D7E5D8"/>
                </a:solidFill>
                <a:latin typeface="IBM Plex Sans"/>
                <a:ea typeface="IBM Plex Sans"/>
                <a:cs typeface="IBM Plex Sans"/>
                <a:sym typeface="IBM Plex Sans"/>
              </a:rPr>
              <a:t>sustainably increase productivity, enhance resilience to climate change, and reduce greenhouse gas emissions wherever possible. This revolutionary framework offers hope in our fight against climate challenges.</a:t>
            </a:r>
          </a:p>
        </p:txBody>
      </p:sp>
      <p:sp>
        <p:nvSpPr>
          <p:cNvPr name="TextBox 13" id="13"/>
          <p:cNvSpPr txBox="true"/>
          <p:nvPr/>
        </p:nvSpPr>
        <p:spPr>
          <a:xfrm rot="0">
            <a:off x="1162650" y="6065101"/>
            <a:ext cx="2691917" cy="1170623"/>
          </a:xfrm>
          <a:prstGeom prst="rect">
            <a:avLst/>
          </a:prstGeom>
        </p:spPr>
        <p:txBody>
          <a:bodyPr anchor="t" rtlCol="false" tIns="0" lIns="0" bIns="0" rIns="0">
            <a:spAutoFit/>
          </a:bodyPr>
          <a:lstStyle/>
          <a:p>
            <a:pPr algn="just">
              <a:lnSpc>
                <a:spcPts val="1874"/>
              </a:lnSpc>
            </a:pPr>
            <a:r>
              <a:rPr lang="en-US" sz="1181" spc="-1">
                <a:solidFill>
                  <a:srgbClr val="D7E5D8"/>
                </a:solidFill>
                <a:latin typeface="IBM Plex Sans"/>
                <a:ea typeface="IBM Plex Sans"/>
                <a:cs typeface="IBM Plex Sans"/>
                <a:sym typeface="IBM Plex Sans"/>
              </a:rPr>
              <a:t>Strategic rotation of different crops improves soil health, breaks pest cycles, and optimizes nutrient use. Legumes in rotation naturally fix nitrogen, reducing the need for synthetic fertilizers.</a:t>
            </a:r>
          </a:p>
        </p:txBody>
      </p:sp>
      <p:sp>
        <p:nvSpPr>
          <p:cNvPr name="TextBox 14" id="14"/>
          <p:cNvSpPr txBox="true"/>
          <p:nvPr/>
        </p:nvSpPr>
        <p:spPr>
          <a:xfrm rot="0">
            <a:off x="4635103" y="6065101"/>
            <a:ext cx="2788758" cy="1170623"/>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Combining trees with crops and livestock creates resilient farming systems that sequester carbon, provide shade, prevent erosion, and offer multiple income streams for farmers.</a:t>
            </a:r>
          </a:p>
        </p:txBody>
      </p:sp>
      <p:sp>
        <p:nvSpPr>
          <p:cNvPr name="TextBox 15" id="15"/>
          <p:cNvSpPr txBox="true"/>
          <p:nvPr/>
        </p:nvSpPr>
        <p:spPr>
          <a:xfrm rot="0">
            <a:off x="8107566" y="6065101"/>
            <a:ext cx="2806055" cy="932498"/>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Minimal soil disturbance, permanent soil cover, and diversified cropping systems work together to rebuild soil health, retain moisture, and reduce erosion.</a:t>
            </a:r>
          </a:p>
        </p:txBody>
      </p:sp>
      <p:sp>
        <p:nvSpPr>
          <p:cNvPr name="TextBox 16" id="16"/>
          <p:cNvSpPr txBox="true"/>
          <p:nvPr/>
        </p:nvSpPr>
        <p:spPr>
          <a:xfrm rot="0">
            <a:off x="600075" y="7322401"/>
            <a:ext cx="10395452" cy="561023"/>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Climate-smart agriculture represents more than just adaptation4it's a transformation toward regenerative practices that can help meet the projected 60% </a:t>
            </a:r>
          </a:p>
          <a:p>
            <a:pPr algn="l">
              <a:lnSpc>
                <a:spcPts val="797"/>
              </a:lnSpc>
            </a:pPr>
            <a:r>
              <a:rPr lang="en-US" sz="1181" spc="-1">
                <a:solidFill>
                  <a:srgbClr val="D7E5D8"/>
                </a:solidFill>
                <a:latin typeface="IBM Plex Sans"/>
                <a:ea typeface="IBM Plex Sans"/>
                <a:cs typeface="IBM Plex Sans"/>
                <a:sym typeface="IBM Plex Sans"/>
              </a:rPr>
              <a:t>increase in global food production needed by 2050 while simultaneously addressing climate challenges.</a:t>
            </a:r>
          </a:p>
        </p:txBody>
      </p:sp>
      <p:sp>
        <p:nvSpPr>
          <p:cNvPr name="TextBox 17" id="17"/>
          <p:cNvSpPr txBox="true"/>
          <p:nvPr/>
        </p:nvSpPr>
        <p:spPr>
          <a:xfrm rot="0">
            <a:off x="1162650" y="5514070"/>
            <a:ext cx="2200475" cy="463067"/>
          </a:xfrm>
          <a:prstGeom prst="rect">
            <a:avLst/>
          </a:prstGeom>
        </p:spPr>
        <p:txBody>
          <a:bodyPr anchor="t" rtlCol="false" tIns="0" lIns="0" bIns="0" rIns="0">
            <a:spAutoFit/>
          </a:bodyPr>
          <a:lstStyle/>
          <a:p>
            <a:pPr algn="l">
              <a:lnSpc>
                <a:spcPts val="1874"/>
              </a:lnSpc>
            </a:pPr>
            <a:r>
              <a:rPr lang="en-US" b="true" sz="1476" spc="-1">
                <a:solidFill>
                  <a:srgbClr val="D7E5D8"/>
                </a:solidFill>
                <a:latin typeface="IBM Plex Sans Bold"/>
                <a:ea typeface="IBM Plex Sans Bold"/>
                <a:cs typeface="IBM Plex Sans Bold"/>
                <a:sym typeface="IBM Plex Sans Bold"/>
              </a:rPr>
              <a:t>Crop Rotation Systems</a:t>
            </a:r>
          </a:p>
        </p:txBody>
      </p:sp>
      <p:sp>
        <p:nvSpPr>
          <p:cNvPr name="TextBox 18" id="18"/>
          <p:cNvSpPr txBox="true"/>
          <p:nvPr/>
        </p:nvSpPr>
        <p:spPr>
          <a:xfrm rot="0">
            <a:off x="4635103" y="5514070"/>
            <a:ext cx="1951063" cy="463067"/>
          </a:xfrm>
          <a:prstGeom prst="rect">
            <a:avLst/>
          </a:prstGeom>
        </p:spPr>
        <p:txBody>
          <a:bodyPr anchor="t" rtlCol="false" tIns="0" lIns="0" bIns="0" rIns="0">
            <a:spAutoFit/>
          </a:bodyPr>
          <a:lstStyle/>
          <a:p>
            <a:pPr algn="l">
              <a:lnSpc>
                <a:spcPts val="1874"/>
              </a:lnSpc>
            </a:pPr>
            <a:r>
              <a:rPr lang="en-US" b="true" sz="1476" spc="-1">
                <a:solidFill>
                  <a:srgbClr val="D7E5D8"/>
                </a:solidFill>
                <a:latin typeface="IBM Plex Sans Bold"/>
                <a:ea typeface="IBM Plex Sans Bold"/>
                <a:cs typeface="IBM Plex Sans Bold"/>
                <a:sym typeface="IBM Plex Sans Bold"/>
              </a:rPr>
              <a:t>Agroforestry Integration</a:t>
            </a:r>
          </a:p>
        </p:txBody>
      </p:sp>
      <p:sp>
        <p:nvSpPr>
          <p:cNvPr name="TextBox 19" id="19"/>
          <p:cNvSpPr txBox="true"/>
          <p:nvPr/>
        </p:nvSpPr>
        <p:spPr>
          <a:xfrm rot="0">
            <a:off x="8107566" y="5514070"/>
            <a:ext cx="2099834" cy="463067"/>
          </a:xfrm>
          <a:prstGeom prst="rect">
            <a:avLst/>
          </a:prstGeom>
        </p:spPr>
        <p:txBody>
          <a:bodyPr anchor="t" rtlCol="false" tIns="0" lIns="0" bIns="0" rIns="0">
            <a:spAutoFit/>
          </a:bodyPr>
          <a:lstStyle/>
          <a:p>
            <a:pPr algn="l">
              <a:lnSpc>
                <a:spcPts val="1874"/>
              </a:lnSpc>
            </a:pPr>
            <a:r>
              <a:rPr lang="en-US" b="true" sz="1476" spc="-1">
                <a:solidFill>
                  <a:srgbClr val="D7E5D8"/>
                </a:solidFill>
                <a:latin typeface="IBM Plex Sans Bold"/>
                <a:ea typeface="IBM Plex Sans Bold"/>
                <a:cs typeface="IBM Plex Sans Bold"/>
                <a:sym typeface="IBM Plex Sans Bold"/>
              </a:rPr>
              <a:t>Conservation Agriculture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6"/>
        </a:solidFill>
      </p:bgPr>
    </p:bg>
    <p:spTree>
      <p:nvGrpSpPr>
        <p:cNvPr id="1" name=""/>
        <p:cNvGrpSpPr/>
        <p:nvPr/>
      </p:nvGrpSpPr>
      <p:grpSpPr>
        <a:xfrm>
          <a:off x="0" y="0"/>
          <a:ext cx="0" cy="0"/>
          <a:chOff x="0" y="0"/>
          <a:chExt cx="0" cy="0"/>
        </a:xfrm>
      </p:grpSpPr>
      <p:sp>
        <p:nvSpPr>
          <p:cNvPr name="Freeform 2" id="2"/>
          <p:cNvSpPr/>
          <p:nvPr/>
        </p:nvSpPr>
        <p:spPr>
          <a:xfrm flipH="false" flipV="false" rot="0">
            <a:off x="-5610" y="158800"/>
            <a:ext cx="11441363" cy="10896600"/>
          </a:xfrm>
          <a:custGeom>
            <a:avLst/>
            <a:gdLst/>
            <a:ahLst/>
            <a:cxnLst/>
            <a:rect r="r" b="b" t="t" l="l"/>
            <a:pathLst>
              <a:path h="10896600" w="11441363">
                <a:moveTo>
                  <a:pt x="0" y="0"/>
                </a:moveTo>
                <a:lnTo>
                  <a:pt x="11441363" y="0"/>
                </a:lnTo>
                <a:lnTo>
                  <a:pt x="11441363" y="10896600"/>
                </a:lnTo>
                <a:lnTo>
                  <a:pt x="0" y="10896600"/>
                </a:lnTo>
                <a:lnTo>
                  <a:pt x="0" y="0"/>
                </a:lnTo>
                <a:close/>
              </a:path>
            </a:pathLst>
          </a:custGeom>
          <a:blipFill>
            <a:blip r:embed="rId2"/>
            <a:stretch>
              <a:fillRect l="0" t="0" r="0" b="0"/>
            </a:stretch>
          </a:blipFill>
        </p:spPr>
      </p:sp>
      <p:sp>
        <p:nvSpPr>
          <p:cNvPr name="Freeform 3" id="3"/>
          <p:cNvSpPr/>
          <p:nvPr/>
        </p:nvSpPr>
        <p:spPr>
          <a:xfrm flipH="false" flipV="false" rot="0">
            <a:off x="0" y="158800"/>
            <a:ext cx="11430000" cy="10896600"/>
          </a:xfrm>
          <a:custGeom>
            <a:avLst/>
            <a:gdLst/>
            <a:ahLst/>
            <a:cxnLst/>
            <a:rect r="r" b="b" t="t" l="l"/>
            <a:pathLst>
              <a:path h="10896600" w="11430000">
                <a:moveTo>
                  <a:pt x="0" y="0"/>
                </a:moveTo>
                <a:lnTo>
                  <a:pt x="11430000" y="0"/>
                </a:lnTo>
                <a:lnTo>
                  <a:pt x="11430000" y="10896600"/>
                </a:lnTo>
                <a:lnTo>
                  <a:pt x="0" y="1089660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63503" y="95298"/>
            <a:ext cx="11556997" cy="11023597"/>
            <a:chOff x="0" y="0"/>
            <a:chExt cx="11557000" cy="11023600"/>
          </a:xfrm>
        </p:grpSpPr>
        <p:sp>
          <p:nvSpPr>
            <p:cNvPr name="Freeform 5" id="5"/>
            <p:cNvSpPr/>
            <p:nvPr/>
          </p:nvSpPr>
          <p:spPr>
            <a:xfrm flipH="false" flipV="false" rot="0">
              <a:off x="63500" y="63500"/>
              <a:ext cx="11430000" cy="10896600"/>
            </a:xfrm>
            <a:custGeom>
              <a:avLst/>
              <a:gdLst/>
              <a:ahLst/>
              <a:cxnLst/>
              <a:rect r="r" b="b" t="t" l="l"/>
              <a:pathLst>
                <a:path h="10896600" w="11430000">
                  <a:moveTo>
                    <a:pt x="0" y="10896600"/>
                  </a:moveTo>
                  <a:lnTo>
                    <a:pt x="11430000" y="10896600"/>
                  </a:lnTo>
                  <a:lnTo>
                    <a:pt x="11430000" y="0"/>
                  </a:lnTo>
                  <a:lnTo>
                    <a:pt x="0" y="0"/>
                  </a:lnTo>
                  <a:close/>
                </a:path>
              </a:pathLst>
            </a:custGeom>
            <a:solidFill>
              <a:srgbClr val="152025">
                <a:alpha val="89804"/>
              </a:srgbClr>
            </a:solidFill>
          </p:spPr>
        </p:sp>
        <p:sp>
          <p:nvSpPr>
            <p:cNvPr name="Freeform 6" id="6"/>
            <p:cNvSpPr/>
            <p:nvPr/>
          </p:nvSpPr>
          <p:spPr>
            <a:xfrm flipH="false" flipV="false" rot="0">
              <a:off x="663575" y="1949450"/>
              <a:ext cx="5038725" cy="19050"/>
            </a:xfrm>
            <a:custGeom>
              <a:avLst/>
              <a:gdLst/>
              <a:ahLst/>
              <a:cxnLst/>
              <a:rect r="r" b="b" t="t" l="l"/>
              <a:pathLst>
                <a:path h="19050" w="5038725">
                  <a:moveTo>
                    <a:pt x="0" y="19050"/>
                  </a:moveTo>
                  <a:lnTo>
                    <a:pt x="5038725" y="19050"/>
                  </a:lnTo>
                  <a:lnTo>
                    <a:pt x="5038725" y="0"/>
                  </a:lnTo>
                  <a:lnTo>
                    <a:pt x="0" y="0"/>
                  </a:lnTo>
                  <a:close/>
                </a:path>
              </a:pathLst>
            </a:custGeom>
            <a:solidFill>
              <a:srgbClr val="A9F00F"/>
            </a:solidFill>
          </p:spPr>
        </p:sp>
        <p:sp>
          <p:nvSpPr>
            <p:cNvPr name="Freeform 7" id="7"/>
            <p:cNvSpPr/>
            <p:nvPr/>
          </p:nvSpPr>
          <p:spPr>
            <a:xfrm flipH="false" flipV="false" rot="0">
              <a:off x="5854700" y="1949450"/>
              <a:ext cx="5038725" cy="19050"/>
            </a:xfrm>
            <a:custGeom>
              <a:avLst/>
              <a:gdLst/>
              <a:ahLst/>
              <a:cxnLst/>
              <a:rect r="r" b="b" t="t" l="l"/>
              <a:pathLst>
                <a:path h="19050" w="5038725">
                  <a:moveTo>
                    <a:pt x="0" y="19050"/>
                  </a:moveTo>
                  <a:lnTo>
                    <a:pt x="5038725" y="19050"/>
                  </a:lnTo>
                  <a:lnTo>
                    <a:pt x="5038725" y="0"/>
                  </a:lnTo>
                  <a:lnTo>
                    <a:pt x="0" y="0"/>
                  </a:lnTo>
                  <a:close/>
                </a:path>
              </a:pathLst>
            </a:custGeom>
            <a:solidFill>
              <a:srgbClr val="A9F00F"/>
            </a:solidFill>
          </p:spPr>
        </p:sp>
        <p:sp>
          <p:nvSpPr>
            <p:cNvPr name="Freeform 8" id="8"/>
            <p:cNvSpPr/>
            <p:nvPr/>
          </p:nvSpPr>
          <p:spPr>
            <a:xfrm flipH="false" flipV="false" rot="0">
              <a:off x="663575" y="3835400"/>
              <a:ext cx="5038725" cy="19050"/>
            </a:xfrm>
            <a:custGeom>
              <a:avLst/>
              <a:gdLst/>
              <a:ahLst/>
              <a:cxnLst/>
              <a:rect r="r" b="b" t="t" l="l"/>
              <a:pathLst>
                <a:path h="19050" w="5038725">
                  <a:moveTo>
                    <a:pt x="0" y="19050"/>
                  </a:moveTo>
                  <a:lnTo>
                    <a:pt x="5038725" y="19050"/>
                  </a:lnTo>
                  <a:lnTo>
                    <a:pt x="5038725" y="0"/>
                  </a:lnTo>
                  <a:lnTo>
                    <a:pt x="0" y="0"/>
                  </a:lnTo>
                  <a:close/>
                </a:path>
              </a:pathLst>
            </a:custGeom>
            <a:solidFill>
              <a:srgbClr val="A9F00F"/>
            </a:solidFill>
          </p:spPr>
        </p:sp>
        <p:sp>
          <p:nvSpPr>
            <p:cNvPr name="Freeform 9" id="9"/>
            <p:cNvSpPr/>
            <p:nvPr/>
          </p:nvSpPr>
          <p:spPr>
            <a:xfrm flipH="false" flipV="false" rot="0">
              <a:off x="5854700" y="3835400"/>
              <a:ext cx="5038725" cy="19050"/>
            </a:xfrm>
            <a:custGeom>
              <a:avLst/>
              <a:gdLst/>
              <a:ahLst/>
              <a:cxnLst/>
              <a:rect r="r" b="b" t="t" l="l"/>
              <a:pathLst>
                <a:path h="19050" w="5038725">
                  <a:moveTo>
                    <a:pt x="0" y="19050"/>
                  </a:moveTo>
                  <a:lnTo>
                    <a:pt x="5038725" y="19050"/>
                  </a:lnTo>
                  <a:lnTo>
                    <a:pt x="5038725" y="0"/>
                  </a:lnTo>
                  <a:lnTo>
                    <a:pt x="0" y="0"/>
                  </a:lnTo>
                  <a:close/>
                </a:path>
              </a:pathLst>
            </a:custGeom>
            <a:solidFill>
              <a:srgbClr val="A9F00F"/>
            </a:solidFill>
          </p:spPr>
        </p:sp>
      </p:grpSp>
      <p:grpSp>
        <p:nvGrpSpPr>
          <p:cNvPr name="Group 10" id="10"/>
          <p:cNvGrpSpPr>
            <a:grpSpLocks noChangeAspect="true"/>
          </p:cNvGrpSpPr>
          <p:nvPr/>
        </p:nvGrpSpPr>
        <p:grpSpPr>
          <a:xfrm rot="0">
            <a:off x="5905500" y="5540426"/>
            <a:ext cx="4933950" cy="4933950"/>
            <a:chOff x="0" y="0"/>
            <a:chExt cx="6578600" cy="6578600"/>
          </a:xfrm>
        </p:grpSpPr>
        <p:sp>
          <p:nvSpPr>
            <p:cNvPr name="Freeform 11" id="11"/>
            <p:cNvSpPr/>
            <p:nvPr/>
          </p:nvSpPr>
          <p:spPr>
            <a:xfrm flipH="false" flipV="false" rot="0">
              <a:off x="0" y="0"/>
              <a:ext cx="6578599" cy="6578599"/>
            </a:xfrm>
            <a:custGeom>
              <a:avLst/>
              <a:gdLst/>
              <a:ahLst/>
              <a:cxnLst/>
              <a:rect r="r" b="b" t="t" l="l"/>
              <a:pathLst>
                <a:path h="6578599" w="6578599">
                  <a:moveTo>
                    <a:pt x="69977" y="0"/>
                  </a:moveTo>
                  <a:cubicBezTo>
                    <a:pt x="60706" y="0"/>
                    <a:pt x="51816" y="1778"/>
                    <a:pt x="43180" y="5334"/>
                  </a:cubicBezTo>
                  <a:cubicBezTo>
                    <a:pt x="34544" y="8890"/>
                    <a:pt x="27051" y="13970"/>
                    <a:pt x="20447" y="20574"/>
                  </a:cubicBezTo>
                  <a:cubicBezTo>
                    <a:pt x="13843" y="27178"/>
                    <a:pt x="8890" y="34671"/>
                    <a:pt x="5334" y="43180"/>
                  </a:cubicBezTo>
                  <a:cubicBezTo>
                    <a:pt x="1778" y="51689"/>
                    <a:pt x="0" y="60706"/>
                    <a:pt x="0" y="69977"/>
                  </a:cubicBezTo>
                  <a:lnTo>
                    <a:pt x="0" y="6508623"/>
                  </a:lnTo>
                  <a:cubicBezTo>
                    <a:pt x="0" y="6517894"/>
                    <a:pt x="1778" y="6526784"/>
                    <a:pt x="5334" y="6535420"/>
                  </a:cubicBezTo>
                  <a:cubicBezTo>
                    <a:pt x="8890" y="6544056"/>
                    <a:pt x="13970" y="6551549"/>
                    <a:pt x="20574" y="6558152"/>
                  </a:cubicBezTo>
                  <a:cubicBezTo>
                    <a:pt x="27178" y="6564756"/>
                    <a:pt x="34671" y="6569836"/>
                    <a:pt x="43307" y="6573265"/>
                  </a:cubicBezTo>
                  <a:cubicBezTo>
                    <a:pt x="51943" y="6576695"/>
                    <a:pt x="60833" y="6578599"/>
                    <a:pt x="70104" y="6578599"/>
                  </a:cubicBezTo>
                  <a:lnTo>
                    <a:pt x="6508623" y="6578599"/>
                  </a:lnTo>
                  <a:cubicBezTo>
                    <a:pt x="6517894" y="6578599"/>
                    <a:pt x="6526784" y="6576821"/>
                    <a:pt x="6535420" y="6573265"/>
                  </a:cubicBezTo>
                  <a:cubicBezTo>
                    <a:pt x="6544056" y="6569710"/>
                    <a:pt x="6551549" y="6564630"/>
                    <a:pt x="6558152" y="6558152"/>
                  </a:cubicBezTo>
                  <a:cubicBezTo>
                    <a:pt x="6564756" y="6551675"/>
                    <a:pt x="6569709" y="6544056"/>
                    <a:pt x="6573265" y="6535420"/>
                  </a:cubicBezTo>
                  <a:cubicBezTo>
                    <a:pt x="6576822" y="6526784"/>
                    <a:pt x="6578599" y="6517894"/>
                    <a:pt x="6578599" y="6508623"/>
                  </a:cubicBezTo>
                  <a:lnTo>
                    <a:pt x="6578599" y="69977"/>
                  </a:lnTo>
                  <a:cubicBezTo>
                    <a:pt x="6578599" y="60706"/>
                    <a:pt x="6576821" y="51816"/>
                    <a:pt x="6573265" y="43180"/>
                  </a:cubicBezTo>
                  <a:cubicBezTo>
                    <a:pt x="6569710" y="34544"/>
                    <a:pt x="6564630" y="27051"/>
                    <a:pt x="6558152" y="20447"/>
                  </a:cubicBezTo>
                  <a:cubicBezTo>
                    <a:pt x="6551675" y="13843"/>
                    <a:pt x="6543929" y="8890"/>
                    <a:pt x="6535420" y="5334"/>
                  </a:cubicBezTo>
                  <a:cubicBezTo>
                    <a:pt x="6526910" y="1778"/>
                    <a:pt x="6517894" y="0"/>
                    <a:pt x="6508623" y="0"/>
                  </a:cubicBezTo>
                  <a:close/>
                </a:path>
              </a:pathLst>
            </a:custGeom>
            <a:blipFill>
              <a:blip r:embed="rId4"/>
              <a:stretch>
                <a:fillRect l="0" t="0" r="0" b="0"/>
              </a:stretch>
            </a:blipFill>
          </p:spPr>
        </p:sp>
      </p:grpSp>
      <p:sp>
        <p:nvSpPr>
          <p:cNvPr name="TextBox 12" id="12"/>
          <p:cNvSpPr txBox="true"/>
          <p:nvPr/>
        </p:nvSpPr>
        <p:spPr>
          <a:xfrm rot="0">
            <a:off x="600075" y="573024"/>
            <a:ext cx="8738197" cy="2833802"/>
          </a:xfrm>
          <a:prstGeom prst="rect">
            <a:avLst/>
          </a:prstGeom>
        </p:spPr>
        <p:txBody>
          <a:bodyPr anchor="t" rtlCol="false" tIns="0" lIns="0" bIns="0" rIns="0">
            <a:spAutoFit/>
          </a:bodyPr>
          <a:lstStyle/>
          <a:p>
            <a:pPr algn="l">
              <a:lnSpc>
                <a:spcPts val="3749"/>
              </a:lnSpc>
            </a:pPr>
            <a:r>
              <a:rPr lang="en-US" b="true" sz="2952" spc="-2">
                <a:solidFill>
                  <a:srgbClr val="F0F4F1"/>
                </a:solidFill>
                <a:latin typeface="IBM Plex Sans Bold"/>
                <a:ea typeface="IBM Plex Sans Bold"/>
                <a:cs typeface="IBM Plex Sans Bold"/>
                <a:sym typeface="IBM Plex Sans Bold"/>
              </a:rPr>
              <a:t>Innovative Technologies and Practices</a:t>
            </a:r>
          </a:p>
          <a:p>
            <a:pPr algn="l">
              <a:lnSpc>
                <a:spcPts val="1653"/>
              </a:lnSpc>
            </a:pPr>
            <a:r>
              <a:rPr lang="en-US" sz="1181" spc="-1">
                <a:solidFill>
                  <a:srgbClr val="D7E5D8"/>
                </a:solidFill>
                <a:latin typeface="IBM Plex Sans"/>
                <a:ea typeface="IBM Plex Sans"/>
                <a:cs typeface="IBM Plex Sans"/>
                <a:sym typeface="IBM Plex Sans"/>
              </a:rPr>
              <a:t>01</a:t>
            </a:r>
          </a:p>
          <a:p>
            <a:pPr algn="l">
              <a:lnSpc>
                <a:spcPts val="1874"/>
              </a:lnSpc>
            </a:pPr>
            <a:r>
              <a:rPr lang="en-US" b="true" sz="1476" spc="-1">
                <a:solidFill>
                  <a:srgbClr val="D7E5D8"/>
                </a:solidFill>
                <a:latin typeface="IBM Plex Sans Bold"/>
                <a:ea typeface="IBM Plex Sans Bold"/>
                <a:cs typeface="IBM Plex Sans Bold"/>
                <a:sym typeface="IBM Plex Sans Bold"/>
              </a:rPr>
              <a:t>Heat and Drought-Tolerant Varieties</a:t>
            </a:r>
          </a:p>
          <a:p>
            <a:pPr algn="l">
              <a:lnSpc>
                <a:spcPts val="1874"/>
              </a:lnSpc>
            </a:pPr>
            <a:r>
              <a:rPr lang="en-US" sz="1181" spc="-1">
                <a:solidFill>
                  <a:srgbClr val="D7E5D8"/>
                </a:solidFill>
                <a:latin typeface="IBM Plex Sans"/>
                <a:ea typeface="IBM Plex Sans"/>
                <a:cs typeface="IBM Plex Sans"/>
                <a:sym typeface="IBM Plex Sans"/>
              </a:rPr>
              <a:t>Advanced breeding programs and genetic research are developing crop varieties that can withstand higher temperatures and longer periods without water, ensuring stable yields even under extreme conditions.</a:t>
            </a:r>
          </a:p>
        </p:txBody>
      </p:sp>
      <p:sp>
        <p:nvSpPr>
          <p:cNvPr name="TextBox 13" id="13"/>
          <p:cNvSpPr txBox="true"/>
          <p:nvPr/>
        </p:nvSpPr>
        <p:spPr>
          <a:xfrm rot="0">
            <a:off x="600075" y="4360278"/>
            <a:ext cx="4948199" cy="703898"/>
          </a:xfrm>
          <a:prstGeom prst="rect">
            <a:avLst/>
          </a:prstGeom>
        </p:spPr>
        <p:txBody>
          <a:bodyPr anchor="t" rtlCol="false" tIns="0" lIns="0" bIns="0" rIns="0">
            <a:spAutoFit/>
          </a:bodyPr>
          <a:lstStyle/>
          <a:p>
            <a:pPr algn="l">
              <a:lnSpc>
                <a:spcPts val="1899"/>
              </a:lnSpc>
            </a:pPr>
            <a:r>
              <a:rPr lang="en-US" sz="1181" spc="-1">
                <a:solidFill>
                  <a:srgbClr val="D7E5D8"/>
                </a:solidFill>
                <a:latin typeface="IBM Plex Sans"/>
                <a:ea typeface="IBM Plex Sans"/>
                <a:cs typeface="IBM Plex Sans"/>
                <a:sym typeface="IBM Plex Sans"/>
              </a:rPr>
              <a:t>Holistic approaches combining biological controls, resistant varieties, and targeted treatments reduce chemical inputs while building ecosystem resilience against climate-driven pest outbreaks.</a:t>
            </a:r>
          </a:p>
        </p:txBody>
      </p:sp>
      <p:sp>
        <p:nvSpPr>
          <p:cNvPr name="TextBox 14" id="14"/>
          <p:cNvSpPr txBox="true"/>
          <p:nvPr/>
        </p:nvSpPr>
        <p:spPr>
          <a:xfrm rot="0">
            <a:off x="600075" y="5503278"/>
            <a:ext cx="5010121" cy="1170623"/>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Innovation drives agricultural resilience. Modern precision agriculture combines satellite monitoring, drone surveillance, and artificial intelligence to optimize every aspect of farming. These technologies enable farmers to make data-driven decisions that maximize productivity while minimizing environmental impact.</a:t>
            </a:r>
          </a:p>
        </p:txBody>
      </p:sp>
      <p:sp>
        <p:nvSpPr>
          <p:cNvPr name="TextBox 15" id="15"/>
          <p:cNvSpPr txBox="true"/>
          <p:nvPr/>
        </p:nvSpPr>
        <p:spPr>
          <a:xfrm rot="0">
            <a:off x="596798" y="3664953"/>
            <a:ext cx="4498019" cy="60735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03</a:t>
            </a:r>
          </a:p>
          <a:p>
            <a:pPr algn="l">
              <a:lnSpc>
                <a:spcPts val="2066"/>
              </a:lnSpc>
            </a:pPr>
            <a:r>
              <a:rPr lang="en-US" b="true" sz="1476" spc="-1">
                <a:solidFill>
                  <a:srgbClr val="D7E5D8"/>
                </a:solidFill>
                <a:latin typeface="IBM Plex Sans Bold"/>
                <a:ea typeface="IBM Plex Sans Bold"/>
                <a:cs typeface="IBM Plex Sans Bold"/>
                <a:sym typeface="IBM Plex Sans Bold"/>
              </a:rPr>
              <a:t>Integrated Pest Management</a:t>
            </a:r>
          </a:p>
        </p:txBody>
      </p:sp>
      <p:sp>
        <p:nvSpPr>
          <p:cNvPr name="TextBox 16" id="16"/>
          <p:cNvSpPr txBox="true"/>
          <p:nvPr/>
        </p:nvSpPr>
        <p:spPr>
          <a:xfrm rot="0">
            <a:off x="5786885" y="1798053"/>
            <a:ext cx="4855902" cy="1370648"/>
          </a:xfrm>
          <a:prstGeom prst="rect">
            <a:avLst/>
          </a:prstGeom>
        </p:spPr>
        <p:txBody>
          <a:bodyPr anchor="t" rtlCol="false" tIns="0" lIns="0" bIns="0" rIns="0">
            <a:spAutoFit/>
          </a:bodyPr>
          <a:lstStyle/>
          <a:p>
            <a:pPr algn="l">
              <a:lnSpc>
                <a:spcPts val="1653"/>
              </a:lnSpc>
            </a:pPr>
            <a:r>
              <a:rPr lang="en-US" sz="1181" spc="-1">
                <a:solidFill>
                  <a:srgbClr val="D7E5D8"/>
                </a:solidFill>
                <a:latin typeface="IBM Plex Sans"/>
                <a:ea typeface="IBM Plex Sans"/>
                <a:cs typeface="IBM Plex Sans"/>
                <a:sym typeface="IBM Plex Sans"/>
              </a:rPr>
              <a:t>02</a:t>
            </a:r>
          </a:p>
          <a:p>
            <a:pPr algn="l">
              <a:lnSpc>
                <a:spcPts val="2066"/>
              </a:lnSpc>
            </a:pPr>
            <a:r>
              <a:rPr lang="en-US" b="true" sz="1476" spc="-1">
                <a:solidFill>
                  <a:srgbClr val="D7E5D8"/>
                </a:solidFill>
                <a:latin typeface="IBM Plex Sans Bold"/>
                <a:ea typeface="IBM Plex Sans Bold"/>
                <a:cs typeface="IBM Plex Sans Bold"/>
                <a:sym typeface="IBM Plex Sans Bold"/>
              </a:rPr>
              <a:t>Precision Irrigation Systems</a:t>
            </a:r>
          </a:p>
          <a:p>
            <a:pPr algn="l">
              <a:lnSpc>
                <a:spcPts val="1874"/>
              </a:lnSpc>
            </a:pPr>
            <a:r>
              <a:rPr lang="en-US" sz="1181" spc="-1">
                <a:solidFill>
                  <a:srgbClr val="D7E5D8"/>
                </a:solidFill>
                <a:latin typeface="IBM Plex Sans"/>
                <a:ea typeface="IBM Plex Sans"/>
                <a:cs typeface="IBM Plex Sans"/>
                <a:sym typeface="IBM Plex Sans"/>
              </a:rPr>
              <a:t>Smart irrigation technologies use sensors, weather data, and satellite imagery to deliver exactly the right amount of water at the optimal time, reducing waste by up to 30% while maintaining crop health.</a:t>
            </a:r>
          </a:p>
        </p:txBody>
      </p:sp>
      <p:sp>
        <p:nvSpPr>
          <p:cNvPr name="TextBox 17" id="17"/>
          <p:cNvSpPr txBox="true"/>
          <p:nvPr/>
        </p:nvSpPr>
        <p:spPr>
          <a:xfrm rot="0">
            <a:off x="5780637" y="3684003"/>
            <a:ext cx="5061899" cy="1380173"/>
          </a:xfrm>
          <a:prstGeom prst="rect">
            <a:avLst/>
          </a:prstGeom>
        </p:spPr>
        <p:txBody>
          <a:bodyPr anchor="t" rtlCol="false" tIns="0" lIns="0" bIns="0" rIns="0">
            <a:spAutoFit/>
          </a:bodyPr>
          <a:lstStyle/>
          <a:p>
            <a:pPr algn="l">
              <a:lnSpc>
                <a:spcPts val="1653"/>
              </a:lnSpc>
            </a:pPr>
            <a:r>
              <a:rPr lang="en-US" sz="1181" spc="-1">
                <a:solidFill>
                  <a:srgbClr val="D7E5D8"/>
                </a:solidFill>
                <a:latin typeface="IBM Plex Sans"/>
                <a:ea typeface="IBM Plex Sans"/>
                <a:cs typeface="IBM Plex Sans"/>
                <a:sym typeface="IBM Plex Sans"/>
              </a:rPr>
              <a:t>04</a:t>
            </a:r>
          </a:p>
          <a:p>
            <a:pPr algn="l">
              <a:lnSpc>
                <a:spcPts val="2066"/>
              </a:lnSpc>
            </a:pPr>
            <a:r>
              <a:rPr lang="en-US" b="true" sz="1476" spc="-1">
                <a:solidFill>
                  <a:srgbClr val="D7E5D8"/>
                </a:solidFill>
                <a:latin typeface="IBM Plex Sans Bold"/>
                <a:ea typeface="IBM Plex Sans Bold"/>
                <a:cs typeface="IBM Plex Sans Bold"/>
                <a:sym typeface="IBM Plex Sans Bold"/>
              </a:rPr>
              <a:t>Improved Livestock Feeding</a:t>
            </a:r>
          </a:p>
          <a:p>
            <a:pPr algn="l">
              <a:lnSpc>
                <a:spcPts val="1899"/>
              </a:lnSpc>
            </a:pPr>
            <a:r>
              <a:rPr lang="en-US" sz="1181" spc="-1">
                <a:solidFill>
                  <a:srgbClr val="D7E5D8"/>
                </a:solidFill>
                <a:latin typeface="IBM Plex Sans"/>
                <a:ea typeface="IBM Plex Sans"/>
                <a:cs typeface="IBM Plex Sans"/>
                <a:sym typeface="IBM Plex Sans"/>
              </a:rPr>
              <a:t>Optimized feed formulations and feeding schedules reduce methane emissions while improving animal health and productivity, creating win-win outcomes for farmers and the environment.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6"/>
        </a:solidFill>
      </p:bgPr>
    </p:bg>
    <p:spTree>
      <p:nvGrpSpPr>
        <p:cNvPr id="1" name=""/>
        <p:cNvGrpSpPr/>
        <p:nvPr/>
      </p:nvGrpSpPr>
      <p:grpSpPr>
        <a:xfrm>
          <a:off x="0" y="0"/>
          <a:ext cx="0" cy="0"/>
          <a:chOff x="0" y="0"/>
          <a:chExt cx="0" cy="0"/>
        </a:xfrm>
      </p:grpSpPr>
      <p:sp>
        <p:nvSpPr>
          <p:cNvPr name="Freeform 2" id="2"/>
          <p:cNvSpPr/>
          <p:nvPr/>
        </p:nvSpPr>
        <p:spPr>
          <a:xfrm flipH="false" flipV="false" rot="0">
            <a:off x="0" y="2349808"/>
            <a:ext cx="11430000" cy="6514843"/>
          </a:xfrm>
          <a:custGeom>
            <a:avLst/>
            <a:gdLst/>
            <a:ahLst/>
            <a:cxnLst/>
            <a:rect r="r" b="b" t="t" l="l"/>
            <a:pathLst>
              <a:path h="6514843" w="11430000">
                <a:moveTo>
                  <a:pt x="0" y="0"/>
                </a:moveTo>
                <a:lnTo>
                  <a:pt x="11430000" y="0"/>
                </a:lnTo>
                <a:lnTo>
                  <a:pt x="11430000" y="6514843"/>
                </a:lnTo>
                <a:lnTo>
                  <a:pt x="0" y="6514843"/>
                </a:lnTo>
                <a:lnTo>
                  <a:pt x="0" y="0"/>
                </a:lnTo>
                <a:close/>
              </a:path>
            </a:pathLst>
          </a:custGeom>
          <a:blipFill>
            <a:blip r:embed="rId2"/>
            <a:stretch>
              <a:fillRect l="-33" t="-3" r="-33" b="0"/>
            </a:stretch>
          </a:blipFill>
        </p:spPr>
      </p:sp>
      <p:sp>
        <p:nvSpPr>
          <p:cNvPr name="Freeform 3" id="3"/>
          <p:cNvSpPr/>
          <p:nvPr/>
        </p:nvSpPr>
        <p:spPr>
          <a:xfrm flipH="false" flipV="false" rot="0">
            <a:off x="0" y="2349808"/>
            <a:ext cx="11430000" cy="6514843"/>
          </a:xfrm>
          <a:custGeom>
            <a:avLst/>
            <a:gdLst/>
            <a:ahLst/>
            <a:cxnLst/>
            <a:rect r="r" b="b" t="t" l="l"/>
            <a:pathLst>
              <a:path h="6514843" w="11430000">
                <a:moveTo>
                  <a:pt x="0" y="0"/>
                </a:moveTo>
                <a:lnTo>
                  <a:pt x="11430000" y="0"/>
                </a:lnTo>
                <a:lnTo>
                  <a:pt x="11430000" y="6514843"/>
                </a:lnTo>
                <a:lnTo>
                  <a:pt x="0" y="6514843"/>
                </a:lnTo>
                <a:lnTo>
                  <a:pt x="0" y="0"/>
                </a:lnTo>
                <a:close/>
              </a:path>
            </a:pathLst>
          </a:custGeom>
          <a:blipFill>
            <a:blip r:embed="rId3"/>
            <a:stretch>
              <a:fillRect l="0" t="-3" r="0" b="0"/>
            </a:stretch>
          </a:blipFill>
        </p:spPr>
      </p:sp>
      <p:sp>
        <p:nvSpPr>
          <p:cNvPr name="Freeform 4" id="4"/>
          <p:cNvSpPr/>
          <p:nvPr/>
        </p:nvSpPr>
        <p:spPr>
          <a:xfrm flipH="false" flipV="false" rot="0">
            <a:off x="-63503" y="2286305"/>
            <a:ext cx="11556997" cy="6641849"/>
          </a:xfrm>
          <a:custGeom>
            <a:avLst/>
            <a:gdLst/>
            <a:ahLst/>
            <a:cxnLst/>
            <a:rect r="r" b="b" t="t" l="l"/>
            <a:pathLst>
              <a:path h="6641849" w="11556997">
                <a:moveTo>
                  <a:pt x="0" y="0"/>
                </a:moveTo>
                <a:lnTo>
                  <a:pt x="11556997" y="0"/>
                </a:lnTo>
                <a:lnTo>
                  <a:pt x="11556997" y="6641849"/>
                </a:lnTo>
                <a:lnTo>
                  <a:pt x="0" y="6641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00075" y="2763774"/>
            <a:ext cx="8815464" cy="935774"/>
          </a:xfrm>
          <a:prstGeom prst="rect">
            <a:avLst/>
          </a:prstGeom>
        </p:spPr>
        <p:txBody>
          <a:bodyPr anchor="t" rtlCol="false" tIns="0" lIns="0" bIns="0" rIns="0">
            <a:spAutoFit/>
          </a:bodyPr>
          <a:lstStyle/>
          <a:p>
            <a:pPr algn="l">
              <a:lnSpc>
                <a:spcPts val="3749"/>
              </a:lnSpc>
            </a:pPr>
            <a:r>
              <a:rPr lang="en-US" b="true" sz="2952" spc="-2">
                <a:solidFill>
                  <a:srgbClr val="F0F4F1"/>
                </a:solidFill>
                <a:latin typeface="IBM Plex Sans Bold"/>
                <a:ea typeface="IBM Plex Sans Bold"/>
                <a:cs typeface="IBM Plex Sans Bold"/>
                <a:sym typeface="IBM Plex Sans Bold"/>
              </a:rPr>
              <a:t>Global and Local Adaptation Efforts</a:t>
            </a:r>
          </a:p>
        </p:txBody>
      </p:sp>
      <p:sp>
        <p:nvSpPr>
          <p:cNvPr name="TextBox 6" id="6"/>
          <p:cNvSpPr txBox="true"/>
          <p:nvPr/>
        </p:nvSpPr>
        <p:spPr>
          <a:xfrm rot="0">
            <a:off x="759619" y="4761748"/>
            <a:ext cx="2978972" cy="1721663"/>
          </a:xfrm>
          <a:prstGeom prst="rect">
            <a:avLst/>
          </a:prstGeom>
        </p:spPr>
        <p:txBody>
          <a:bodyPr anchor="t" rtlCol="false" tIns="0" lIns="0" bIns="0" rIns="0">
            <a:spAutoFit/>
          </a:bodyPr>
          <a:lstStyle/>
          <a:p>
            <a:pPr algn="l">
              <a:lnSpc>
                <a:spcPts val="1874"/>
              </a:lnSpc>
            </a:pPr>
            <a:r>
              <a:rPr lang="en-US" b="true" sz="1476" spc="-1">
                <a:solidFill>
                  <a:srgbClr val="FFFFFF"/>
                </a:solidFill>
                <a:latin typeface="IBM Plex Sans Bold"/>
                <a:ea typeface="IBM Plex Sans Bold"/>
                <a:cs typeface="IBM Plex Sans Bold"/>
                <a:sym typeface="IBM Plex Sans Bold"/>
              </a:rPr>
              <a:t>South Asian Initiatives</a:t>
            </a:r>
          </a:p>
          <a:p>
            <a:pPr algn="l">
              <a:lnSpc>
                <a:spcPts val="1899"/>
              </a:lnSpc>
            </a:pPr>
            <a:r>
              <a:rPr lang="en-US" sz="1181" spc="-1">
                <a:solidFill>
                  <a:srgbClr val="FFFFFF"/>
                </a:solidFill>
                <a:latin typeface="IBM Plex Sans"/>
                <a:ea typeface="IBM Plex Sans"/>
                <a:cs typeface="IBM Plex Sans"/>
                <a:sym typeface="IBM Plex Sans"/>
              </a:rPr>
              <a:t>Countries like India andBangladesh are implementing climate-resilient rice varieties and early warning systems to help farmers adapt to changing monsoon patterns and extreme weather events.</a:t>
            </a:r>
          </a:p>
        </p:txBody>
      </p:sp>
      <p:sp>
        <p:nvSpPr>
          <p:cNvPr name="TextBox 7" id="7"/>
          <p:cNvSpPr txBox="true"/>
          <p:nvPr/>
        </p:nvSpPr>
        <p:spPr>
          <a:xfrm rot="0">
            <a:off x="2301669" y="5208003"/>
            <a:ext cx="32137" cy="322897"/>
          </a:xfrm>
          <a:prstGeom prst="rect">
            <a:avLst/>
          </a:prstGeom>
        </p:spPr>
        <p:txBody>
          <a:bodyPr anchor="t" rtlCol="false" tIns="0" lIns="0" bIns="0" rIns="0">
            <a:spAutoFit/>
          </a:bodyPr>
          <a:lstStyle/>
          <a:p>
            <a:pPr algn="l">
              <a:lnSpc>
                <a:spcPts val="2953"/>
              </a:lnSpc>
            </a:pPr>
            <a:r>
              <a:rPr lang="en-US" sz="1181" spc="-1">
                <a:solidFill>
                  <a:srgbClr val="FFFFFF"/>
                </a:solidFill>
                <a:latin typeface="IBM Plex Sans"/>
                <a:ea typeface="IBM Plex Sans"/>
                <a:cs typeface="IBM Plex Sans"/>
                <a:sym typeface="IBM Plex Sans"/>
              </a:rPr>
              <a:t> </a:t>
            </a:r>
          </a:p>
        </p:txBody>
      </p:sp>
      <p:sp>
        <p:nvSpPr>
          <p:cNvPr name="TextBox 8" id="8"/>
          <p:cNvSpPr txBox="true"/>
          <p:nvPr/>
        </p:nvSpPr>
        <p:spPr>
          <a:xfrm rot="0">
            <a:off x="4219575" y="4761748"/>
            <a:ext cx="2816352" cy="463067"/>
          </a:xfrm>
          <a:prstGeom prst="rect">
            <a:avLst/>
          </a:prstGeom>
        </p:spPr>
        <p:txBody>
          <a:bodyPr anchor="t" rtlCol="false" tIns="0" lIns="0" bIns="0" rIns="0">
            <a:spAutoFit/>
          </a:bodyPr>
          <a:lstStyle/>
          <a:p>
            <a:pPr algn="l">
              <a:lnSpc>
                <a:spcPts val="1874"/>
              </a:lnSpc>
            </a:pPr>
            <a:r>
              <a:rPr lang="en-US" b="true" sz="1476" spc="-1">
                <a:solidFill>
                  <a:srgbClr val="FFFFFF"/>
                </a:solidFill>
                <a:latin typeface="IBM Plex Sans Bold"/>
                <a:ea typeface="IBM Plex Sans Bold"/>
                <a:cs typeface="IBM Plex Sans Bold"/>
                <a:sym typeface="IBM Plex Sans Bold"/>
              </a:rPr>
              <a:t>African Innovation Hubs</a:t>
            </a:r>
          </a:p>
        </p:txBody>
      </p:sp>
      <p:sp>
        <p:nvSpPr>
          <p:cNvPr name="TextBox 9" id="9"/>
          <p:cNvSpPr txBox="true"/>
          <p:nvPr/>
        </p:nvSpPr>
        <p:spPr>
          <a:xfrm rot="0">
            <a:off x="4657173" y="5208003"/>
            <a:ext cx="32137" cy="322897"/>
          </a:xfrm>
          <a:prstGeom prst="rect">
            <a:avLst/>
          </a:prstGeom>
        </p:spPr>
        <p:txBody>
          <a:bodyPr anchor="t" rtlCol="false" tIns="0" lIns="0" bIns="0" rIns="0">
            <a:spAutoFit/>
          </a:bodyPr>
          <a:lstStyle/>
          <a:p>
            <a:pPr algn="l">
              <a:lnSpc>
                <a:spcPts val="2953"/>
              </a:lnSpc>
            </a:pPr>
            <a:r>
              <a:rPr lang="en-US" sz="1181" spc="-1">
                <a:solidFill>
                  <a:srgbClr val="FFFFFF"/>
                </a:solidFill>
                <a:latin typeface="IBM Plex Sans"/>
                <a:ea typeface="IBM Plex Sans"/>
                <a:cs typeface="IBM Plex Sans"/>
                <a:sym typeface="IBM Plex Sans"/>
              </a:rPr>
              <a:t> </a:t>
            </a:r>
          </a:p>
        </p:txBody>
      </p:sp>
      <p:sp>
        <p:nvSpPr>
          <p:cNvPr name="TextBox 10" id="10"/>
          <p:cNvSpPr txBox="true"/>
          <p:nvPr/>
        </p:nvSpPr>
        <p:spPr>
          <a:xfrm rot="0">
            <a:off x="7679541" y="4761748"/>
            <a:ext cx="2367315" cy="463067"/>
          </a:xfrm>
          <a:prstGeom prst="rect">
            <a:avLst/>
          </a:prstGeom>
        </p:spPr>
        <p:txBody>
          <a:bodyPr anchor="t" rtlCol="false" tIns="0" lIns="0" bIns="0" rIns="0">
            <a:spAutoFit/>
          </a:bodyPr>
          <a:lstStyle/>
          <a:p>
            <a:pPr algn="l">
              <a:lnSpc>
                <a:spcPts val="1874"/>
              </a:lnSpc>
            </a:pPr>
            <a:r>
              <a:rPr lang="en-US" b="true" sz="1476" spc="-1">
                <a:solidFill>
                  <a:srgbClr val="FFFFFF"/>
                </a:solidFill>
                <a:latin typeface="IBM Plex Sans Bold"/>
                <a:ea typeface="IBM Plex Sans Bold"/>
                <a:cs typeface="IBM Plex Sans Bold"/>
                <a:sym typeface="IBM Plex Sans Bold"/>
              </a:rPr>
              <a:t>Latin American Programs</a:t>
            </a:r>
          </a:p>
        </p:txBody>
      </p:sp>
      <p:sp>
        <p:nvSpPr>
          <p:cNvPr name="TextBox 11" id="11"/>
          <p:cNvSpPr txBox="true"/>
          <p:nvPr/>
        </p:nvSpPr>
        <p:spPr>
          <a:xfrm rot="0">
            <a:off x="8667112" y="5208003"/>
            <a:ext cx="32137" cy="322897"/>
          </a:xfrm>
          <a:prstGeom prst="rect">
            <a:avLst/>
          </a:prstGeom>
        </p:spPr>
        <p:txBody>
          <a:bodyPr anchor="t" rtlCol="false" tIns="0" lIns="0" bIns="0" rIns="0">
            <a:spAutoFit/>
          </a:bodyPr>
          <a:lstStyle/>
          <a:p>
            <a:pPr algn="l">
              <a:lnSpc>
                <a:spcPts val="2953"/>
              </a:lnSpc>
            </a:pPr>
            <a:r>
              <a:rPr lang="en-US" sz="1181" spc="-1">
                <a:solidFill>
                  <a:srgbClr val="FFFFFF"/>
                </a:solidFill>
                <a:latin typeface="IBM Plex Sans"/>
                <a:ea typeface="IBM Plex Sans"/>
                <a:cs typeface="IBM Plex Sans"/>
                <a:sym typeface="IBM Plex Sans"/>
              </a:rPr>
              <a:t> </a:t>
            </a:r>
          </a:p>
        </p:txBody>
      </p:sp>
      <p:sp>
        <p:nvSpPr>
          <p:cNvPr name="TextBox 12" id="12"/>
          <p:cNvSpPr txBox="true"/>
          <p:nvPr/>
        </p:nvSpPr>
        <p:spPr>
          <a:xfrm rot="0">
            <a:off x="4219575" y="5312778"/>
            <a:ext cx="2676430" cy="1418273"/>
          </a:xfrm>
          <a:prstGeom prst="rect">
            <a:avLst/>
          </a:prstGeom>
        </p:spPr>
        <p:txBody>
          <a:bodyPr anchor="t" rtlCol="false" tIns="0" lIns="0" bIns="0" rIns="0">
            <a:spAutoFit/>
          </a:bodyPr>
          <a:lstStyle/>
          <a:p>
            <a:pPr algn="just">
              <a:lnSpc>
                <a:spcPts val="1899"/>
              </a:lnSpc>
            </a:pPr>
            <a:r>
              <a:rPr lang="en-US" sz="1181" spc="-1">
                <a:solidFill>
                  <a:srgbClr val="FFFFFF"/>
                </a:solidFill>
                <a:latin typeface="IBM Plex Sans"/>
                <a:ea typeface="IBM Plex Sans"/>
                <a:cs typeface="IBM Plex Sans"/>
                <a:sym typeface="IBM Plex Sans"/>
              </a:rPr>
              <a:t>Kenya,Ghana,andother nationsare developing drought-resistant crops and promoting conservation agriculture techniques that work within traditional farming systems while building climate resilience.</a:t>
            </a:r>
          </a:p>
        </p:txBody>
      </p:sp>
      <p:sp>
        <p:nvSpPr>
          <p:cNvPr name="TextBox 13" id="13"/>
          <p:cNvSpPr txBox="true"/>
          <p:nvPr/>
        </p:nvSpPr>
        <p:spPr>
          <a:xfrm rot="0">
            <a:off x="7679541" y="5312778"/>
            <a:ext cx="2676896" cy="218122"/>
          </a:xfrm>
          <a:prstGeom prst="rect">
            <a:avLst/>
          </a:prstGeom>
        </p:spPr>
        <p:txBody>
          <a:bodyPr anchor="t" rtlCol="false" tIns="0" lIns="0" bIns="0" rIns="0">
            <a:spAutoFit/>
          </a:bodyPr>
          <a:lstStyle/>
          <a:p>
            <a:pPr algn="l">
              <a:lnSpc>
                <a:spcPts val="1899"/>
              </a:lnSpc>
            </a:pPr>
            <a:r>
              <a:rPr lang="en-US" sz="1181" spc="-1">
                <a:solidFill>
                  <a:srgbClr val="FFFFFF"/>
                </a:solidFill>
                <a:latin typeface="IBM Plex Sans"/>
                <a:ea typeface="IBM Plex Sans"/>
                <a:cs typeface="IBM Plex Sans"/>
                <a:sym typeface="IBM Plex Sans"/>
              </a:rPr>
              <a:t>Countries fromMexicoto Argentinaare </a:t>
            </a:r>
          </a:p>
        </p:txBody>
      </p:sp>
      <p:sp>
        <p:nvSpPr>
          <p:cNvPr name="TextBox 14" id="14"/>
          <p:cNvSpPr txBox="true"/>
          <p:nvPr/>
        </p:nvSpPr>
        <p:spPr>
          <a:xfrm rot="0">
            <a:off x="7679541" y="5550903"/>
            <a:ext cx="3065507" cy="694372"/>
          </a:xfrm>
          <a:prstGeom prst="rect">
            <a:avLst/>
          </a:prstGeom>
        </p:spPr>
        <p:txBody>
          <a:bodyPr anchor="t" rtlCol="false" tIns="0" lIns="0" bIns="0" rIns="0">
            <a:spAutoFit/>
          </a:bodyPr>
          <a:lstStyle/>
          <a:p>
            <a:pPr algn="l">
              <a:lnSpc>
                <a:spcPts val="1899"/>
              </a:lnSpc>
            </a:pPr>
            <a:r>
              <a:rPr lang="en-US" sz="1181" spc="-1">
                <a:solidFill>
                  <a:srgbClr val="FFFFFF"/>
                </a:solidFill>
                <a:latin typeface="IBM Plex Sans"/>
                <a:ea typeface="IBM Plex Sans"/>
                <a:cs typeface="IBM Plex Sans"/>
                <a:sym typeface="IBM Plex Sans"/>
              </a:rPr>
              <a:t>investing in climate-smart coffee, cocoa, and grain production systems that maintain productivity while reducing emissions.</a:t>
            </a:r>
          </a:p>
        </p:txBody>
      </p:sp>
      <p:sp>
        <p:nvSpPr>
          <p:cNvPr name="TextBox 15" id="15"/>
          <p:cNvSpPr txBox="true"/>
          <p:nvPr/>
        </p:nvSpPr>
        <p:spPr>
          <a:xfrm rot="0">
            <a:off x="600075" y="6970128"/>
            <a:ext cx="10439610" cy="1456373"/>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Success in climate adaptation requires both global coordination and local innovation. Farmer-to-farmer exchanges share practical knowledge across </a:t>
            </a:r>
          </a:p>
          <a:p>
            <a:pPr algn="l">
              <a:lnSpc>
                <a:spcPts val="797"/>
              </a:lnSpc>
            </a:pPr>
            <a:r>
              <a:rPr lang="en-US" sz="1181" spc="-1">
                <a:solidFill>
                  <a:srgbClr val="D7E5D8"/>
                </a:solidFill>
                <a:latin typeface="IBM Plex Sans"/>
                <a:ea typeface="IBM Plex Sans"/>
                <a:cs typeface="IBM Plex Sans"/>
                <a:sym typeface="IBM Plex Sans"/>
              </a:rPr>
              <a:t>borders, while locally tailored climate forecasting systems empower communities to optimize planting and harvesting decisions. International climate funds </a:t>
            </a:r>
          </a:p>
          <a:p>
            <a:pPr algn="l">
              <a:lnSpc>
                <a:spcPts val="2953"/>
              </a:lnSpc>
            </a:pPr>
            <a:r>
              <a:rPr lang="en-US" sz="1181" spc="-1">
                <a:solidFill>
                  <a:srgbClr val="D7E5D8"/>
                </a:solidFill>
                <a:latin typeface="IBM Plex Sans"/>
                <a:ea typeface="IBM Plex Sans"/>
                <a:cs typeface="IBM Plex Sans"/>
                <a:sym typeface="IBM Plex Sans"/>
              </a:rPr>
              <a:t>provide crucial support for adaptation projects in the world's most vulnerable agricultural regions. These collaborative efforts recognize that climate change affects everyone, but impacts fall disproportionately on smallholder farmers who produce much </a:t>
            </a:r>
          </a:p>
          <a:p>
            <a:pPr algn="l">
              <a:lnSpc>
                <a:spcPts val="797"/>
              </a:lnSpc>
            </a:pPr>
            <a:r>
              <a:rPr lang="en-US" sz="1181" spc="-1">
                <a:solidFill>
                  <a:srgbClr val="D7E5D8"/>
                </a:solidFill>
                <a:latin typeface="IBM Plex Sans"/>
                <a:ea typeface="IBM Plex Sans"/>
                <a:cs typeface="IBM Plex Sans"/>
                <a:sym typeface="IBM Plex Sans"/>
              </a:rPr>
              <a:t>of the world's food yet have the least resources to adapt.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3503" y="-63456"/>
            <a:ext cx="11556997" cy="11337922"/>
            <a:chOff x="0" y="0"/>
            <a:chExt cx="11557000" cy="11337925"/>
          </a:xfrm>
        </p:grpSpPr>
        <p:sp>
          <p:nvSpPr>
            <p:cNvPr name="Freeform 3" id="3"/>
            <p:cNvSpPr/>
            <p:nvPr/>
          </p:nvSpPr>
          <p:spPr>
            <a:xfrm flipH="false" flipV="false" rot="0">
              <a:off x="63500" y="63500"/>
              <a:ext cx="11430000" cy="11210925"/>
            </a:xfrm>
            <a:custGeom>
              <a:avLst/>
              <a:gdLst/>
              <a:ahLst/>
              <a:cxnLst/>
              <a:rect r="r" b="b" t="t" l="l"/>
              <a:pathLst>
                <a:path h="11210925" w="11430000">
                  <a:moveTo>
                    <a:pt x="0" y="0"/>
                  </a:moveTo>
                  <a:lnTo>
                    <a:pt x="0" y="11210925"/>
                  </a:lnTo>
                  <a:lnTo>
                    <a:pt x="11430000" y="11210925"/>
                  </a:lnTo>
                  <a:lnTo>
                    <a:pt x="11430000" y="0"/>
                  </a:lnTo>
                  <a:close/>
                </a:path>
              </a:pathLst>
            </a:custGeom>
            <a:solidFill>
              <a:srgbClr val="FFFFFF"/>
            </a:solidFill>
          </p:spPr>
        </p:sp>
        <p:sp>
          <p:nvSpPr>
            <p:cNvPr name="Freeform 4" id="4"/>
            <p:cNvSpPr/>
            <p:nvPr/>
          </p:nvSpPr>
          <p:spPr>
            <a:xfrm flipH="false" flipV="false" rot="0">
              <a:off x="63500" y="63500"/>
              <a:ext cx="11430000" cy="11210925"/>
            </a:xfrm>
            <a:custGeom>
              <a:avLst/>
              <a:gdLst/>
              <a:ahLst/>
              <a:cxnLst/>
              <a:rect r="r" b="b" t="t" l="l"/>
              <a:pathLst>
                <a:path h="11210925" w="11430000">
                  <a:moveTo>
                    <a:pt x="0" y="0"/>
                  </a:moveTo>
                  <a:lnTo>
                    <a:pt x="0" y="11210925"/>
                  </a:lnTo>
                  <a:lnTo>
                    <a:pt x="11430000" y="11210925"/>
                  </a:lnTo>
                  <a:lnTo>
                    <a:pt x="11430000" y="0"/>
                  </a:lnTo>
                  <a:close/>
                </a:path>
              </a:pathLst>
            </a:custGeom>
            <a:solidFill>
              <a:srgbClr val="F5F5F6"/>
            </a:solidFill>
          </p:spPr>
        </p:sp>
      </p:grpSp>
      <p:sp>
        <p:nvSpPr>
          <p:cNvPr name="Freeform 5" id="5"/>
          <p:cNvSpPr/>
          <p:nvPr/>
        </p:nvSpPr>
        <p:spPr>
          <a:xfrm flipH="false" flipV="false" rot="0">
            <a:off x="0" y="47"/>
            <a:ext cx="11430000" cy="11210925"/>
          </a:xfrm>
          <a:custGeom>
            <a:avLst/>
            <a:gdLst/>
            <a:ahLst/>
            <a:cxnLst/>
            <a:rect r="r" b="b" t="t" l="l"/>
            <a:pathLst>
              <a:path h="11210925" w="11430000">
                <a:moveTo>
                  <a:pt x="0" y="0"/>
                </a:moveTo>
                <a:lnTo>
                  <a:pt x="11430000" y="0"/>
                </a:lnTo>
                <a:lnTo>
                  <a:pt x="11430000" y="11210925"/>
                </a:lnTo>
                <a:lnTo>
                  <a:pt x="0" y="11210925"/>
                </a:lnTo>
                <a:lnTo>
                  <a:pt x="0" y="0"/>
                </a:lnTo>
                <a:close/>
              </a:path>
            </a:pathLst>
          </a:custGeom>
          <a:blipFill>
            <a:blip r:embed="rId2"/>
            <a:stretch>
              <a:fillRect l="-40" t="0" r="-40" b="0"/>
            </a:stretch>
          </a:blipFill>
        </p:spPr>
      </p:sp>
      <p:sp>
        <p:nvSpPr>
          <p:cNvPr name="Freeform 6" id="6"/>
          <p:cNvSpPr/>
          <p:nvPr/>
        </p:nvSpPr>
        <p:spPr>
          <a:xfrm flipH="false" flipV="false" rot="0">
            <a:off x="0" y="46"/>
            <a:ext cx="11430000" cy="11210925"/>
          </a:xfrm>
          <a:custGeom>
            <a:avLst/>
            <a:gdLst/>
            <a:ahLst/>
            <a:cxnLst/>
            <a:rect r="r" b="b" t="t" l="l"/>
            <a:pathLst>
              <a:path h="11210925" w="11430000">
                <a:moveTo>
                  <a:pt x="0" y="0"/>
                </a:moveTo>
                <a:lnTo>
                  <a:pt x="11430000" y="0"/>
                </a:lnTo>
                <a:lnTo>
                  <a:pt x="11430000" y="11210925"/>
                </a:lnTo>
                <a:lnTo>
                  <a:pt x="0" y="11210925"/>
                </a:lnTo>
                <a:lnTo>
                  <a:pt x="0" y="0"/>
                </a:lnTo>
                <a:close/>
              </a:path>
            </a:pathLst>
          </a:custGeom>
          <a:blipFill>
            <a:blip r:embed="rId3"/>
            <a:stretch>
              <a:fillRect l="0" t="0" r="0" b="0"/>
            </a:stretch>
          </a:blipFill>
        </p:spPr>
      </p:sp>
      <p:sp>
        <p:nvSpPr>
          <p:cNvPr name="Freeform 7" id="7"/>
          <p:cNvSpPr/>
          <p:nvPr/>
        </p:nvSpPr>
        <p:spPr>
          <a:xfrm flipH="false" flipV="false" rot="0">
            <a:off x="-63503" y="-63456"/>
            <a:ext cx="11556997" cy="11337922"/>
          </a:xfrm>
          <a:custGeom>
            <a:avLst/>
            <a:gdLst/>
            <a:ahLst/>
            <a:cxnLst/>
            <a:rect r="r" b="b" t="t" l="l"/>
            <a:pathLst>
              <a:path h="11337922" w="11556997">
                <a:moveTo>
                  <a:pt x="0" y="0"/>
                </a:moveTo>
                <a:lnTo>
                  <a:pt x="11556997" y="0"/>
                </a:lnTo>
                <a:lnTo>
                  <a:pt x="11556997" y="11337921"/>
                </a:lnTo>
                <a:lnTo>
                  <a:pt x="0" y="11337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00075" y="385695"/>
            <a:ext cx="10304859" cy="497624"/>
          </a:xfrm>
          <a:prstGeom prst="rect">
            <a:avLst/>
          </a:prstGeom>
        </p:spPr>
        <p:txBody>
          <a:bodyPr anchor="t" rtlCol="false" tIns="0" lIns="0" bIns="0" rIns="0">
            <a:spAutoFit/>
          </a:bodyPr>
          <a:lstStyle/>
          <a:p>
            <a:pPr algn="l">
              <a:lnSpc>
                <a:spcPts val="4133"/>
              </a:lnSpc>
            </a:pPr>
            <a:r>
              <a:rPr lang="en-US" b="true" sz="2952" spc="-2">
                <a:solidFill>
                  <a:srgbClr val="F0F4F1"/>
                </a:solidFill>
                <a:latin typeface="IBM Plex Sans Bold"/>
                <a:ea typeface="IBM Plex Sans Bold"/>
                <a:cs typeface="IBM Plex Sans Bold"/>
                <a:sym typeface="IBM Plex Sans Bold"/>
              </a:rPr>
              <a:t>The Role of Policy and Investment</a:t>
            </a:r>
          </a:p>
        </p:txBody>
      </p:sp>
      <p:sp>
        <p:nvSpPr>
          <p:cNvPr name="TextBox 9" id="9"/>
          <p:cNvSpPr txBox="true"/>
          <p:nvPr/>
        </p:nvSpPr>
        <p:spPr>
          <a:xfrm rot="0">
            <a:off x="750094" y="8783059"/>
            <a:ext cx="3134125" cy="713423"/>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Ensuring adequate, affordable nutrition for growing populations while adapting to climate impacts.</a:t>
            </a:r>
          </a:p>
        </p:txBody>
      </p:sp>
      <p:sp>
        <p:nvSpPr>
          <p:cNvPr name="TextBox 10" id="10"/>
          <p:cNvSpPr txBox="true"/>
          <p:nvPr/>
        </p:nvSpPr>
        <p:spPr>
          <a:xfrm rot="0">
            <a:off x="4160053" y="8783059"/>
            <a:ext cx="2924327" cy="713423"/>
          </a:xfrm>
          <a:prstGeom prst="rect">
            <a:avLst/>
          </a:prstGeom>
        </p:spPr>
        <p:txBody>
          <a:bodyPr anchor="t" rtlCol="false" tIns="0" lIns="0" bIns="0" rIns="0">
            <a:spAutoFit/>
          </a:bodyPr>
          <a:lstStyle/>
          <a:p>
            <a:pPr algn="l">
              <a:lnSpc>
                <a:spcPts val="1925"/>
              </a:lnSpc>
            </a:pPr>
            <a:r>
              <a:rPr lang="en-US" sz="1181" spc="-1">
                <a:solidFill>
                  <a:srgbClr val="D7E5D8"/>
                </a:solidFill>
                <a:latin typeface="IBM Plex Sans"/>
                <a:ea typeface="IBM Plex Sans"/>
                <a:cs typeface="IBM Plex Sans"/>
                <a:sym typeface="IBM Plex Sans"/>
              </a:rPr>
              <a:t>Supporting farmer livelihoods and rural communities through economic transitions and climate adaptation.</a:t>
            </a:r>
          </a:p>
        </p:txBody>
      </p:sp>
      <p:sp>
        <p:nvSpPr>
          <p:cNvPr name="TextBox 11" id="11"/>
          <p:cNvSpPr txBox="true"/>
          <p:nvPr/>
        </p:nvSpPr>
        <p:spPr>
          <a:xfrm rot="0">
            <a:off x="2381698" y="6611359"/>
            <a:ext cx="645585" cy="313372"/>
          </a:xfrm>
          <a:prstGeom prst="rect">
            <a:avLst/>
          </a:prstGeom>
        </p:spPr>
        <p:txBody>
          <a:bodyPr anchor="t" rtlCol="false" tIns="0" lIns="0" bIns="0" rIns="0">
            <a:spAutoFit/>
          </a:bodyPr>
          <a:lstStyle/>
          <a:p>
            <a:pPr algn="l">
              <a:lnSpc>
                <a:spcPts val="2850"/>
              </a:lnSpc>
            </a:pPr>
            <a:r>
              <a:rPr lang="en-US" sz="1181" spc="-1">
                <a:solidFill>
                  <a:srgbClr val="D7E5D8"/>
                </a:solidFill>
                <a:latin typeface="IBM Plex Sans"/>
                <a:ea typeface="IBM Plex Sans"/>
                <a:cs typeface="IBM Plex Sans"/>
                <a:sym typeface="IBM Plex Sans"/>
              </a:rPr>
              <a:t>Livestock</a:t>
            </a:r>
          </a:p>
        </p:txBody>
      </p:sp>
      <p:sp>
        <p:nvSpPr>
          <p:cNvPr name="TextBox 12" id="12"/>
          <p:cNvSpPr txBox="true"/>
          <p:nvPr/>
        </p:nvSpPr>
        <p:spPr>
          <a:xfrm rot="0">
            <a:off x="3982641" y="6611359"/>
            <a:ext cx="1107396" cy="313372"/>
          </a:xfrm>
          <a:prstGeom prst="rect">
            <a:avLst/>
          </a:prstGeom>
        </p:spPr>
        <p:txBody>
          <a:bodyPr anchor="t" rtlCol="false" tIns="0" lIns="0" bIns="0" rIns="0">
            <a:spAutoFit/>
          </a:bodyPr>
          <a:lstStyle/>
          <a:p>
            <a:pPr algn="l">
              <a:lnSpc>
                <a:spcPts val="2850"/>
              </a:lnSpc>
            </a:pPr>
            <a:r>
              <a:rPr lang="en-US" sz="1181" spc="-1">
                <a:solidFill>
                  <a:srgbClr val="D7E5D8"/>
                </a:solidFill>
                <a:latin typeface="IBM Plex Sans"/>
                <a:ea typeface="IBM Plex Sans"/>
                <a:cs typeface="IBM Plex Sans"/>
                <a:sym typeface="IBM Plex Sans"/>
              </a:rPr>
              <a:t>Crop Production</a:t>
            </a:r>
          </a:p>
        </p:txBody>
      </p:sp>
      <p:sp>
        <p:nvSpPr>
          <p:cNvPr name="TextBox 13" id="13"/>
          <p:cNvSpPr txBox="true"/>
          <p:nvPr/>
        </p:nvSpPr>
        <p:spPr>
          <a:xfrm rot="0">
            <a:off x="6545466" y="6611359"/>
            <a:ext cx="1193549" cy="313372"/>
          </a:xfrm>
          <a:prstGeom prst="rect">
            <a:avLst/>
          </a:prstGeom>
        </p:spPr>
        <p:txBody>
          <a:bodyPr anchor="t" rtlCol="false" tIns="0" lIns="0" bIns="0" rIns="0">
            <a:spAutoFit/>
          </a:bodyPr>
          <a:lstStyle/>
          <a:p>
            <a:pPr algn="l">
              <a:lnSpc>
                <a:spcPts val="2850"/>
              </a:lnSpc>
            </a:pPr>
            <a:r>
              <a:rPr lang="en-US" sz="1181" spc="-1">
                <a:solidFill>
                  <a:srgbClr val="D7E5D8"/>
                </a:solidFill>
                <a:latin typeface="IBM Plex Sans"/>
                <a:ea typeface="IBM Plex Sans"/>
                <a:cs typeface="IBM Plex Sans"/>
                <a:sym typeface="IBM Plex Sans"/>
              </a:rPr>
              <a:t>Land Use Change</a:t>
            </a:r>
          </a:p>
        </p:txBody>
      </p:sp>
      <p:sp>
        <p:nvSpPr>
          <p:cNvPr name="TextBox 14" id="14"/>
          <p:cNvSpPr txBox="true"/>
          <p:nvPr/>
        </p:nvSpPr>
        <p:spPr>
          <a:xfrm rot="0">
            <a:off x="8641566" y="6611359"/>
            <a:ext cx="923325" cy="313372"/>
          </a:xfrm>
          <a:prstGeom prst="rect">
            <a:avLst/>
          </a:prstGeom>
        </p:spPr>
        <p:txBody>
          <a:bodyPr anchor="t" rtlCol="false" tIns="0" lIns="0" bIns="0" rIns="0">
            <a:spAutoFit/>
          </a:bodyPr>
          <a:lstStyle/>
          <a:p>
            <a:pPr algn="l">
              <a:lnSpc>
                <a:spcPts val="2850"/>
              </a:lnSpc>
            </a:pPr>
            <a:r>
              <a:rPr lang="en-US" sz="1181" spc="-1">
                <a:solidFill>
                  <a:srgbClr val="D7E5D8"/>
                </a:solidFill>
                <a:latin typeface="IBM Plex Sans"/>
                <a:ea typeface="IBM Plex Sans"/>
                <a:cs typeface="IBM Plex Sans"/>
                <a:sym typeface="IBM Plex Sans"/>
              </a:rPr>
              <a:t>Other Sectors</a:t>
            </a:r>
          </a:p>
        </p:txBody>
      </p:sp>
      <p:sp>
        <p:nvSpPr>
          <p:cNvPr name="TextBox 15" id="15"/>
          <p:cNvSpPr txBox="true"/>
          <p:nvPr/>
        </p:nvSpPr>
        <p:spPr>
          <a:xfrm rot="0">
            <a:off x="600075" y="6973309"/>
            <a:ext cx="10241642" cy="561022"/>
          </a:xfrm>
          <a:prstGeom prst="rect">
            <a:avLst/>
          </a:prstGeom>
        </p:spPr>
        <p:txBody>
          <a:bodyPr anchor="t" rtlCol="false" tIns="0" lIns="0" bIns="0" rIns="0">
            <a:spAutoFit/>
          </a:bodyPr>
          <a:lstStyle/>
          <a:p>
            <a:pPr algn="l">
              <a:lnSpc>
                <a:spcPts val="2850"/>
              </a:lnSpc>
            </a:pPr>
            <a:r>
              <a:rPr lang="en-US" sz="1181" spc="-1">
                <a:solidFill>
                  <a:srgbClr val="D7E5D8"/>
                </a:solidFill>
                <a:latin typeface="IBM Plex Sans"/>
                <a:ea typeface="IBM Plex Sans"/>
                <a:cs typeface="IBM Plex Sans"/>
                <a:sym typeface="IBM Plex Sans"/>
              </a:rPr>
              <a:t>Agriculture accounts for approximately 30% of global greenhouse gas emissions, making it both a victim and contributor to climate change. This dual role </a:t>
            </a:r>
          </a:p>
          <a:p>
            <a:pPr algn="l">
              <a:lnSpc>
                <a:spcPts val="1050"/>
              </a:lnSpc>
            </a:pPr>
            <a:r>
              <a:rPr lang="en-US" sz="1181" spc="-1">
                <a:solidFill>
                  <a:srgbClr val="D7E5D8"/>
                </a:solidFill>
                <a:latin typeface="IBM Plex Sans"/>
                <a:ea typeface="IBM Plex Sans"/>
                <a:cs typeface="IBM Plex Sans"/>
                <a:sym typeface="IBM Plex Sans"/>
              </a:rPr>
              <a:t>creates unique challenges and opportunities for policymakers who must balance competing priorities.</a:t>
            </a:r>
          </a:p>
        </p:txBody>
      </p:sp>
      <p:sp>
        <p:nvSpPr>
          <p:cNvPr name="TextBox 16" id="16"/>
          <p:cNvSpPr txBox="true"/>
          <p:nvPr/>
        </p:nvSpPr>
        <p:spPr>
          <a:xfrm rot="0">
            <a:off x="7570003" y="9030709"/>
            <a:ext cx="2984744" cy="694372"/>
          </a:xfrm>
          <a:prstGeom prst="rect">
            <a:avLst/>
          </a:prstGeom>
        </p:spPr>
        <p:txBody>
          <a:bodyPr anchor="t" rtlCol="false" tIns="0" lIns="0" bIns="0" rIns="0">
            <a:spAutoFit/>
          </a:bodyPr>
          <a:lstStyle/>
          <a:p>
            <a:pPr algn="l">
              <a:lnSpc>
                <a:spcPts val="1874"/>
              </a:lnSpc>
            </a:pPr>
            <a:r>
              <a:rPr lang="en-US" sz="1181" spc="-1">
                <a:solidFill>
                  <a:srgbClr val="D7E5D8"/>
                </a:solidFill>
                <a:latin typeface="IBM Plex Sans"/>
                <a:ea typeface="IBM Plex Sans"/>
                <a:cs typeface="IBM Plex Sans"/>
                <a:sym typeface="IBM Plex Sans"/>
              </a:rPr>
              <a:t>Implementing practices that reduce agricultural contributions to greenhouse gas emissions.</a:t>
            </a:r>
          </a:p>
        </p:txBody>
      </p:sp>
      <p:sp>
        <p:nvSpPr>
          <p:cNvPr name="TextBox 17" id="17"/>
          <p:cNvSpPr txBox="true"/>
          <p:nvPr/>
        </p:nvSpPr>
        <p:spPr>
          <a:xfrm rot="0">
            <a:off x="600075" y="9964159"/>
            <a:ext cx="10325605" cy="799147"/>
          </a:xfrm>
          <a:prstGeom prst="rect">
            <a:avLst/>
          </a:prstGeom>
        </p:spPr>
        <p:txBody>
          <a:bodyPr anchor="t" rtlCol="false" tIns="0" lIns="0" bIns="0" rIns="0">
            <a:spAutoFit/>
          </a:bodyPr>
          <a:lstStyle/>
          <a:p>
            <a:pPr algn="l">
              <a:lnSpc>
                <a:spcPts val="2953"/>
              </a:lnSpc>
            </a:pPr>
            <a:r>
              <a:rPr lang="en-US" sz="1181" spc="-1">
                <a:solidFill>
                  <a:srgbClr val="D7E5D8"/>
                </a:solidFill>
                <a:latin typeface="IBM Plex Sans"/>
                <a:ea typeface="IBM Plex Sans"/>
                <a:cs typeface="IBM Plex Sans"/>
                <a:sym typeface="IBM Plex Sans"/>
              </a:rPr>
              <a:t>Strategic investment in agricultural research, climate-resilient infrastructure, and farmer education represents one of the highest-return strategies for </a:t>
            </a:r>
          </a:p>
          <a:p>
            <a:pPr algn="l">
              <a:lnSpc>
                <a:spcPts val="797"/>
              </a:lnSpc>
            </a:pPr>
            <a:r>
              <a:rPr lang="en-US" sz="1181" spc="-1">
                <a:solidFill>
                  <a:srgbClr val="D7E5D8"/>
                </a:solidFill>
                <a:latin typeface="IBM Plex Sans"/>
                <a:ea typeface="IBM Plex Sans"/>
                <a:cs typeface="IBM Plex Sans"/>
                <a:sym typeface="IBM Plex Sans"/>
              </a:rPr>
              <a:t>addressing climate change. Every dollar invested in agricultural adaptation can yield $3-7 in avoided losses and increased productivity, making this not just </a:t>
            </a:r>
          </a:p>
          <a:p>
            <a:pPr algn="l">
              <a:lnSpc>
                <a:spcPts val="2953"/>
              </a:lnSpc>
            </a:pPr>
            <a:r>
              <a:rPr lang="en-US" sz="1181" spc="-1">
                <a:solidFill>
                  <a:srgbClr val="D7E5D8"/>
                </a:solidFill>
                <a:latin typeface="IBM Plex Sans"/>
                <a:ea typeface="IBM Plex Sans"/>
                <a:cs typeface="IBM Plex Sans"/>
                <a:sym typeface="IBM Plex Sans"/>
              </a:rPr>
              <a:t>an environmental imperative but an economic opportunity.</a:t>
            </a:r>
          </a:p>
        </p:txBody>
      </p:sp>
      <p:sp>
        <p:nvSpPr>
          <p:cNvPr name="TextBox 18" id="18"/>
          <p:cNvSpPr txBox="true"/>
          <p:nvPr/>
        </p:nvSpPr>
        <p:spPr>
          <a:xfrm rot="0">
            <a:off x="2245528" y="7864792"/>
            <a:ext cx="121396" cy="298552"/>
          </a:xfrm>
          <a:prstGeom prst="rect">
            <a:avLst/>
          </a:prstGeom>
        </p:spPr>
        <p:txBody>
          <a:bodyPr anchor="t" rtlCol="false" tIns="0" lIns="0" bIns="0" rIns="0">
            <a:spAutoFit/>
          </a:bodyPr>
          <a:lstStyle/>
          <a:p>
            <a:pPr algn="l">
              <a:lnSpc>
                <a:spcPts val="2480"/>
              </a:lnSpc>
            </a:pPr>
            <a:r>
              <a:rPr lang="en-US" b="true" sz="1771" spc="-1">
                <a:solidFill>
                  <a:srgbClr val="FFFFFF"/>
                </a:solidFill>
                <a:latin typeface="IBM Plex Sans Bold"/>
                <a:ea typeface="IBM Plex Sans Bold"/>
                <a:cs typeface="IBM Plex Sans Bold"/>
                <a:sym typeface="IBM Plex Sans Bold"/>
              </a:rPr>
              <a:t>1</a:t>
            </a:r>
          </a:p>
        </p:txBody>
      </p:sp>
      <p:sp>
        <p:nvSpPr>
          <p:cNvPr name="TextBox 19" id="19"/>
          <p:cNvSpPr txBox="true"/>
          <p:nvPr/>
        </p:nvSpPr>
        <p:spPr>
          <a:xfrm rot="0">
            <a:off x="5602186" y="7864792"/>
            <a:ext cx="230172" cy="298552"/>
          </a:xfrm>
          <a:prstGeom prst="rect">
            <a:avLst/>
          </a:prstGeom>
        </p:spPr>
        <p:txBody>
          <a:bodyPr anchor="t" rtlCol="false" tIns="0" lIns="0" bIns="0" rIns="0">
            <a:spAutoFit/>
          </a:bodyPr>
          <a:lstStyle/>
          <a:p>
            <a:pPr algn="l">
              <a:lnSpc>
                <a:spcPts val="2480"/>
              </a:lnSpc>
            </a:pPr>
            <a:r>
              <a:rPr lang="en-US" b="true" sz="1771" spc="-1">
                <a:solidFill>
                  <a:srgbClr val="FFFFFF"/>
                </a:solidFill>
                <a:latin typeface="IBM Plex Sans Bold"/>
                <a:ea typeface="IBM Plex Sans Bold"/>
                <a:cs typeface="IBM Plex Sans Bold"/>
                <a:sym typeface="IBM Plex Sans Bold"/>
              </a:rPr>
              <a:t>2</a:t>
            </a:r>
          </a:p>
        </p:txBody>
      </p:sp>
      <p:sp>
        <p:nvSpPr>
          <p:cNvPr name="TextBox 20" id="20"/>
          <p:cNvSpPr txBox="true"/>
          <p:nvPr/>
        </p:nvSpPr>
        <p:spPr>
          <a:xfrm rot="0">
            <a:off x="9006335" y="7864792"/>
            <a:ext cx="242097" cy="298552"/>
          </a:xfrm>
          <a:prstGeom prst="rect">
            <a:avLst/>
          </a:prstGeom>
        </p:spPr>
        <p:txBody>
          <a:bodyPr anchor="t" rtlCol="false" tIns="0" lIns="0" bIns="0" rIns="0">
            <a:spAutoFit/>
          </a:bodyPr>
          <a:lstStyle/>
          <a:p>
            <a:pPr algn="l">
              <a:lnSpc>
                <a:spcPts val="2480"/>
              </a:lnSpc>
            </a:pPr>
            <a:r>
              <a:rPr lang="en-US" b="true" sz="1771" spc="-1">
                <a:solidFill>
                  <a:srgbClr val="FFFFFF"/>
                </a:solidFill>
                <a:latin typeface="IBM Plex Sans Bold"/>
                <a:ea typeface="IBM Plex Sans Bold"/>
                <a:cs typeface="IBM Plex Sans Bold"/>
                <a:sym typeface="IBM Plex Sans Bold"/>
              </a:rPr>
              <a:t>3</a:t>
            </a:r>
          </a:p>
        </p:txBody>
      </p:sp>
      <p:sp>
        <p:nvSpPr>
          <p:cNvPr name="TextBox 21" id="21"/>
          <p:cNvSpPr txBox="true"/>
          <p:nvPr/>
        </p:nvSpPr>
        <p:spPr>
          <a:xfrm rot="0">
            <a:off x="750094" y="8460619"/>
            <a:ext cx="2107197" cy="243992"/>
          </a:xfrm>
          <a:prstGeom prst="rect">
            <a:avLst/>
          </a:prstGeom>
        </p:spPr>
        <p:txBody>
          <a:bodyPr anchor="t" rtlCol="false" tIns="0" lIns="0" bIns="0" rIns="0">
            <a:spAutoFit/>
          </a:bodyPr>
          <a:lstStyle/>
          <a:p>
            <a:pPr algn="l">
              <a:lnSpc>
                <a:spcPts val="2066"/>
              </a:lnSpc>
            </a:pPr>
            <a:r>
              <a:rPr lang="en-US" b="true" sz="1476" spc="-1">
                <a:solidFill>
                  <a:srgbClr val="D7E5D8"/>
                </a:solidFill>
                <a:latin typeface="IBM Plex Sans Bold"/>
                <a:ea typeface="IBM Plex Sans Bold"/>
                <a:cs typeface="IBM Plex Sans Bold"/>
                <a:sym typeface="IBM Plex Sans Bold"/>
              </a:rPr>
              <a:t>Food Security</a:t>
            </a:r>
          </a:p>
        </p:txBody>
      </p:sp>
      <p:sp>
        <p:nvSpPr>
          <p:cNvPr name="TextBox 22" id="22"/>
          <p:cNvSpPr txBox="true"/>
          <p:nvPr/>
        </p:nvSpPr>
        <p:spPr>
          <a:xfrm rot="0">
            <a:off x="4160053" y="8460619"/>
            <a:ext cx="2938939" cy="243992"/>
          </a:xfrm>
          <a:prstGeom prst="rect">
            <a:avLst/>
          </a:prstGeom>
        </p:spPr>
        <p:txBody>
          <a:bodyPr anchor="t" rtlCol="false" tIns="0" lIns="0" bIns="0" rIns="0">
            <a:spAutoFit/>
          </a:bodyPr>
          <a:lstStyle/>
          <a:p>
            <a:pPr algn="l">
              <a:lnSpc>
                <a:spcPts val="2066"/>
              </a:lnSpc>
            </a:pPr>
            <a:r>
              <a:rPr lang="en-US" b="true" sz="1476" spc="-1">
                <a:solidFill>
                  <a:srgbClr val="D7E5D8"/>
                </a:solidFill>
                <a:latin typeface="IBM Plex Sans Bold"/>
                <a:ea typeface="IBM Plex Sans Bold"/>
                <a:cs typeface="IBM Plex Sans Bold"/>
                <a:sym typeface="IBM Plex Sans Bold"/>
              </a:rPr>
              <a:t>Rural Development</a:t>
            </a:r>
          </a:p>
        </p:txBody>
      </p:sp>
      <p:sp>
        <p:nvSpPr>
          <p:cNvPr name="TextBox 23" id="23"/>
          <p:cNvSpPr txBox="true"/>
          <p:nvPr/>
        </p:nvSpPr>
        <p:spPr>
          <a:xfrm rot="0">
            <a:off x="7570003" y="8479669"/>
            <a:ext cx="1749600" cy="463067"/>
          </a:xfrm>
          <a:prstGeom prst="rect">
            <a:avLst/>
          </a:prstGeom>
        </p:spPr>
        <p:txBody>
          <a:bodyPr anchor="t" rtlCol="false" tIns="0" lIns="0" bIns="0" rIns="0">
            <a:spAutoFit/>
          </a:bodyPr>
          <a:lstStyle/>
          <a:p>
            <a:pPr algn="l">
              <a:lnSpc>
                <a:spcPts val="1874"/>
              </a:lnSpc>
            </a:pPr>
            <a:r>
              <a:rPr lang="en-US" b="true" sz="1476" spc="-1">
                <a:solidFill>
                  <a:srgbClr val="D7E5D8"/>
                </a:solidFill>
                <a:latin typeface="IBM Plex Sans Bold"/>
                <a:ea typeface="IBM Plex Sans Bold"/>
                <a:cs typeface="IBM Plex Sans Bold"/>
                <a:sym typeface="IBM Plex Sans Bold"/>
              </a:rPr>
              <a:t>Emission Reductions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DAGz6Au5DT4</dc:identifier>
  <dcterms:modified xsi:type="dcterms:W3CDTF">2011-08-01T06:04:30Z</dcterms:modified>
  <cp:revision>1</cp:revision>
  <dc:title>Agriculture-and-Climate-Change-Challenges-and-Solutions-for-Our-Future.pdf</dc:title>
</cp:coreProperties>
</file>